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37"/>
  </p:notesMasterIdLst>
  <p:sldIdLst>
    <p:sldId id="256" r:id="rId2"/>
    <p:sldId id="322" r:id="rId3"/>
    <p:sldId id="345" r:id="rId4"/>
    <p:sldId id="351" r:id="rId5"/>
    <p:sldId id="358" r:id="rId6"/>
    <p:sldId id="343" r:id="rId7"/>
    <p:sldId id="357" r:id="rId8"/>
    <p:sldId id="378" r:id="rId9"/>
    <p:sldId id="348" r:id="rId10"/>
    <p:sldId id="360" r:id="rId11"/>
    <p:sldId id="361" r:id="rId12"/>
    <p:sldId id="362" r:id="rId13"/>
    <p:sldId id="363" r:id="rId14"/>
    <p:sldId id="364" r:id="rId15"/>
    <p:sldId id="365" r:id="rId16"/>
    <p:sldId id="366" r:id="rId17"/>
    <p:sldId id="367" r:id="rId18"/>
    <p:sldId id="368" r:id="rId19"/>
    <p:sldId id="369" r:id="rId20"/>
    <p:sldId id="354" r:id="rId21"/>
    <p:sldId id="371" r:id="rId22"/>
    <p:sldId id="372" r:id="rId23"/>
    <p:sldId id="373" r:id="rId24"/>
    <p:sldId id="374" r:id="rId25"/>
    <p:sldId id="375" r:id="rId26"/>
    <p:sldId id="376" r:id="rId27"/>
    <p:sldId id="377" r:id="rId28"/>
    <p:sldId id="370" r:id="rId29"/>
    <p:sldId id="359" r:id="rId30"/>
    <p:sldId id="349" r:id="rId31"/>
    <p:sldId id="381" r:id="rId32"/>
    <p:sldId id="379" r:id="rId33"/>
    <p:sldId id="383" r:id="rId34"/>
    <p:sldId id="350" r:id="rId35"/>
    <p:sldId id="355"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 A. Cabanlit" initials="MAC" lastIdx="1" clrIdx="0">
    <p:extLst>
      <p:ext uri="{19B8F6BF-5375-455C-9EA6-DF929625EA0E}">
        <p15:presenceInfo xmlns:p15="http://schemas.microsoft.com/office/powerpoint/2012/main" userId="S::macabanlit@outlook.up.edu.ph::0b95104e-1776-4162-8f6f-5cbd77fe74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5052"/>
    <a:srgbClr val="262626"/>
    <a:srgbClr val="39373D"/>
    <a:srgbClr val="B895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87" autoAdjust="0"/>
    <p:restoredTop sz="71004" autoAdjust="0"/>
  </p:normalViewPr>
  <p:slideViewPr>
    <p:cSldViewPr snapToGrid="0">
      <p:cViewPr>
        <p:scale>
          <a:sx n="66" d="100"/>
          <a:sy n="66" d="100"/>
        </p:scale>
        <p:origin x="1262" y="43"/>
      </p:cViewPr>
      <p:guideLst/>
    </p:cSldViewPr>
  </p:slideViewPr>
  <p:notesTextViewPr>
    <p:cViewPr>
      <p:scale>
        <a:sx n="1" d="1"/>
        <a:sy n="1" d="1"/>
      </p:scale>
      <p:origin x="0" y="-75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D240FE-BA69-4823-AB34-5F3DE45F907C}" type="datetimeFigureOut">
              <a:rPr lang="en-PH" smtClean="0"/>
              <a:t>20/05/2022</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53DF4D-776D-4977-9A77-BED00EADF9D8}" type="slidenum">
              <a:rPr lang="en-PH" smtClean="0"/>
              <a:t>‹#›</a:t>
            </a:fld>
            <a:endParaRPr lang="en-PH"/>
          </a:p>
        </p:txBody>
      </p:sp>
    </p:spTree>
    <p:extLst>
      <p:ext uri="{BB962C8B-B14F-4D97-AF65-F5344CB8AC3E}">
        <p14:creationId xmlns:p14="http://schemas.microsoft.com/office/powerpoint/2010/main" val="1061909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zekedron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worldagroforestry.org/global-tree-cover/index.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vivirish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unsplash.com/@guillaumedegermai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unsplash.com/@xtruh_terrestria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Hello everyone, good afternoon.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r>
              <a:rPr lang="en-PH" dirty="0"/>
              <a:t>I am Marky and for this presentation I am going to be identifying</a:t>
            </a:r>
            <a:r>
              <a:rPr lang="en-US" dirty="0"/>
              <a:t> priority areas where the reforestation program could be implemented in areas recently devastated by Typhoon Odette. If you have any questions feel free to ask me during the presentation but I will also be answering questions after the presentation.</a:t>
            </a:r>
            <a:endParaRPr lang="en-PH" dirty="0"/>
          </a:p>
          <a:p>
            <a:endParaRPr lang="en-PH" sz="1200" b="0" i="0" u="none" strike="noStrike" dirty="0">
              <a:effectLst/>
              <a:latin typeface="-apple-system"/>
              <a:hlinkClick r:id="rId3"/>
            </a:endParaRPr>
          </a:p>
          <a:p>
            <a:r>
              <a:rPr lang="en-PH" sz="1200" b="0" i="0" u="none" strike="noStrike" dirty="0">
                <a:effectLst/>
                <a:latin typeface="-apple-system"/>
                <a:hlinkClick r:id="rId3"/>
              </a:rPr>
              <a:t>Martin Sanchez</a:t>
            </a:r>
            <a:r>
              <a:rPr lang="en-PH" sz="1200" b="0" i="0" u="none" strike="noStrike" dirty="0">
                <a:effectLst/>
                <a:latin typeface="-apple-system"/>
              </a:rPr>
              <a:t> (October 28, 2018)</a:t>
            </a:r>
            <a:endParaRPr lang="en-PH" sz="1200" b="0" i="0" u="none" strike="noStrike" dirty="0">
              <a:solidFill>
                <a:schemeClr val="tx2"/>
              </a:solidFill>
              <a:effectLst/>
              <a:latin typeface="-apple-system"/>
            </a:endParaRPr>
          </a:p>
          <a:p>
            <a:r>
              <a:rPr lang="en-PH" dirty="0"/>
              <a:t>https://unsplash.com/photos/ML6kHR--Uys</a:t>
            </a:r>
          </a:p>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1</a:t>
            </a:fld>
            <a:endParaRPr lang="en-PH"/>
          </a:p>
        </p:txBody>
      </p:sp>
    </p:spTree>
    <p:extLst>
      <p:ext uri="{BB962C8B-B14F-4D97-AF65-F5344CB8AC3E}">
        <p14:creationId xmlns:p14="http://schemas.microsoft.com/office/powerpoint/2010/main" val="1078865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Damage to Agriculture in Pesos</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16</a:t>
            </a:fld>
            <a:endParaRPr lang="en-PH"/>
          </a:p>
        </p:txBody>
      </p:sp>
    </p:spTree>
    <p:extLst>
      <p:ext uri="{BB962C8B-B14F-4D97-AF65-F5344CB8AC3E}">
        <p14:creationId xmlns:p14="http://schemas.microsoft.com/office/powerpoint/2010/main" val="45708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Damage to Infrastructure in Pesos</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17</a:t>
            </a:fld>
            <a:endParaRPr lang="en-PH"/>
          </a:p>
        </p:txBody>
      </p:sp>
    </p:spTree>
    <p:extLst>
      <p:ext uri="{BB962C8B-B14F-4D97-AF65-F5344CB8AC3E}">
        <p14:creationId xmlns:p14="http://schemas.microsoft.com/office/powerpoint/2010/main" val="1912859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Distance from the Path of Typhoon</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18</a:t>
            </a:fld>
            <a:endParaRPr lang="en-PH"/>
          </a:p>
        </p:txBody>
      </p:sp>
    </p:spTree>
    <p:extLst>
      <p:ext uri="{BB962C8B-B14F-4D97-AF65-F5344CB8AC3E}">
        <p14:creationId xmlns:p14="http://schemas.microsoft.com/office/powerpoint/2010/main" val="3098328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city due to its economic capability has a higher chance of recovering so a city was given a 5 while municipalities where a 3. This could be more detailed if we can incorporate the type of city or municipality in the scoring.</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20</a:t>
            </a:fld>
            <a:endParaRPr lang="en-PH"/>
          </a:p>
        </p:txBody>
      </p:sp>
    </p:spTree>
    <p:extLst>
      <p:ext uri="{BB962C8B-B14F-4D97-AF65-F5344CB8AC3E}">
        <p14:creationId xmlns:p14="http://schemas.microsoft.com/office/powerpoint/2010/main" val="648826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dirty="0">
                <a:effectLst/>
                <a:latin typeface="Calibri" panose="020F0502020204030204" pitchFamily="34" charset="0"/>
                <a:ea typeface="Times New Roman" panose="02020603050405020304" pitchFamily="18" charset="0"/>
                <a:cs typeface="Times New Roman" panose="02020603050405020304" pitchFamily="18" charset="0"/>
              </a:rPr>
              <a:t>The regional gross domestic product was accessed from PSA. The values were then divided into five classes.</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21</a:t>
            </a:fld>
            <a:endParaRPr lang="en-PH"/>
          </a:p>
        </p:txBody>
      </p:sp>
    </p:spTree>
    <p:extLst>
      <p:ext uri="{BB962C8B-B14F-4D97-AF65-F5344CB8AC3E}">
        <p14:creationId xmlns:p14="http://schemas.microsoft.com/office/powerpoint/2010/main" val="1161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dirty="0">
                <a:effectLst/>
                <a:latin typeface="Calibri" panose="020F0502020204030204" pitchFamily="34" charset="0"/>
                <a:ea typeface="Times New Roman" panose="02020603050405020304" pitchFamily="18" charset="0"/>
                <a:cs typeface="Times New Roman" panose="02020603050405020304" pitchFamily="18" charset="0"/>
              </a:rPr>
              <a:t>This is a score derived from the Department of Trade and Industry. Rankings of Cities and Municipalities are based on the sum of their scores on 4 Pillars: Economic Dynamism, Government Efficiency, Infrastructure, and Resiliency. Provincial rankings are based on population and income weighted average of the Overall scores of cities and municipalities under a province. Provinces with higher scores have a greater value for their adaptive capacity.</a:t>
            </a:r>
          </a:p>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22</a:t>
            </a:fld>
            <a:endParaRPr lang="en-PH"/>
          </a:p>
        </p:txBody>
      </p:sp>
    </p:spTree>
    <p:extLst>
      <p:ext uri="{BB962C8B-B14F-4D97-AF65-F5344CB8AC3E}">
        <p14:creationId xmlns:p14="http://schemas.microsoft.com/office/powerpoint/2010/main" val="3365141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land cover data was from humdata.org, I haven’t assessed the reliability of the data yet but for now it is what I used. It is divided into a lot of categories such as arable lands, plantations, forest and built up. For now I have just group it into Vegetated and Non-Vegetated but hopefully if given the time, we can correctly classify each class based on adaptive capacity but for the sake of the exercise, we just used the two classes.</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23</a:t>
            </a:fld>
            <a:endParaRPr lang="en-PH"/>
          </a:p>
        </p:txBody>
      </p:sp>
    </p:spTree>
    <p:extLst>
      <p:ext uri="{BB962C8B-B14F-4D97-AF65-F5344CB8AC3E}">
        <p14:creationId xmlns:p14="http://schemas.microsoft.com/office/powerpoint/2010/main" val="1143515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val</a:t>
            </a:r>
            <a:r>
              <a:rPr lang="en-PH" sz="1800" dirty="0" err="1">
                <a:effectLst/>
                <a:latin typeface="Calibri" panose="020F0502020204030204" pitchFamily="34" charset="0"/>
                <a:ea typeface="Times New Roman" panose="02020603050405020304" pitchFamily="18" charset="0"/>
                <a:cs typeface="Times New Roman" panose="02020603050405020304" pitchFamily="18" charset="0"/>
              </a:rPr>
              <a:t>ue</a:t>
            </a:r>
            <a:r>
              <a:rPr lang="en-PH" sz="1800" dirty="0">
                <a:effectLst/>
                <a:latin typeface="Calibri" panose="020F0502020204030204" pitchFamily="34" charset="0"/>
                <a:ea typeface="Times New Roman" panose="02020603050405020304" pitchFamily="18" charset="0"/>
                <a:cs typeface="Times New Roman" panose="02020603050405020304" pitchFamily="18" charset="0"/>
              </a:rPr>
              <a:t> was extracted from ESRI RGB green band. I was trying to initially calculate for NDVI before and after Odette from Landsat imagery but I underestimated the space requirements for an image of that size so for now, I just used a green band of an image to somehow temporarily represent the level of vegetation in an area.</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24</a:t>
            </a:fld>
            <a:endParaRPr lang="en-PH"/>
          </a:p>
        </p:txBody>
      </p:sp>
    </p:spTree>
    <p:extLst>
      <p:ext uri="{BB962C8B-B14F-4D97-AF65-F5344CB8AC3E}">
        <p14:creationId xmlns:p14="http://schemas.microsoft.com/office/powerpoint/2010/main" val="1966931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Proceed </a:t>
            </a:r>
            <a:r>
              <a:rPr lang="en-US" dirty="0" err="1"/>
              <a:t>sd</a:t>
            </a:r>
            <a:r>
              <a:rPr lang="en-US" dirty="0"/>
              <a:t> </a:t>
            </a:r>
            <a:r>
              <a:rPr lang="en-US" dirty="0" err="1"/>
              <a:t>sa</a:t>
            </a:r>
            <a:r>
              <a:rPr lang="en-US" dirty="0"/>
              <a:t> next since the same silage source</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25</a:t>
            </a:fld>
            <a:endParaRPr lang="en-PH"/>
          </a:p>
        </p:txBody>
      </p:sp>
    </p:spTree>
    <p:extLst>
      <p:ext uri="{BB962C8B-B14F-4D97-AF65-F5344CB8AC3E}">
        <p14:creationId xmlns:p14="http://schemas.microsoft.com/office/powerpoint/2010/main" val="3903791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64646"/>
                </a:solidFill>
                <a:effectLst/>
                <a:latin typeface="Helvetica" panose="020B0604020202020204" pitchFamily="34" charset="0"/>
              </a:rPr>
              <a:t>The </a:t>
            </a:r>
            <a:r>
              <a:rPr lang="en-US" sz="1800" b="1" i="0" dirty="0">
                <a:solidFill>
                  <a:srgbClr val="000000"/>
                </a:solidFill>
                <a:effectLst/>
                <a:latin typeface="Helvetica" panose="020B0604020202020204" pitchFamily="34" charset="0"/>
                <a:hlinkClick r:id="rId3"/>
              </a:rPr>
              <a:t>Global Tree Cover and Biomass Carbon on Agricultural Land Database</a:t>
            </a:r>
            <a:r>
              <a:rPr lang="en-US" sz="1800" b="1" i="0" dirty="0">
                <a:solidFill>
                  <a:srgbClr val="464646"/>
                </a:solidFill>
                <a:effectLst/>
                <a:latin typeface="Helvetica" panose="020B0604020202020204" pitchFamily="34" charset="0"/>
              </a:rPr>
              <a:t> </a:t>
            </a:r>
            <a:r>
              <a:rPr lang="en-US" b="0" i="0" dirty="0">
                <a:solidFill>
                  <a:srgbClr val="464646"/>
                </a:solidFill>
                <a:effectLst/>
                <a:latin typeface="Helvetica" panose="020B0604020202020204" pitchFamily="34" charset="0"/>
              </a:rPr>
              <a:t>provides raster data describing percent tree cover and above- and below-ground biomass carbon on agricultural land, globally, at a resolution of 1 km</a:t>
            </a:r>
            <a:r>
              <a:rPr lang="en-US" b="1" i="0" baseline="30000" dirty="0">
                <a:solidFill>
                  <a:srgbClr val="464646"/>
                </a:solidFill>
                <a:effectLst/>
                <a:latin typeface="Helvetica" panose="020B0604020202020204" pitchFamily="34" charset="0"/>
              </a:rPr>
              <a:t>2</a:t>
            </a:r>
            <a:r>
              <a:rPr lang="en-US" sz="1800" b="1" i="0" dirty="0">
                <a:solidFill>
                  <a:srgbClr val="464646"/>
                </a:solidFill>
                <a:effectLst/>
                <a:latin typeface="Helvetica" panose="020B0604020202020204" pitchFamily="34" charset="0"/>
              </a:rPr>
              <a:t> </a:t>
            </a:r>
            <a:r>
              <a:rPr lang="en-US" sz="1800" b="0" i="0" dirty="0">
                <a:solidFill>
                  <a:srgbClr val="464646"/>
                </a:solidFill>
                <a:effectLst/>
                <a:latin typeface="Helvetica" panose="020B0604020202020204" pitchFamily="34" charset="0"/>
              </a:rPr>
              <a:t>(30 arc seconds in geographic coordinates, as provided for online data distribution), for the period 2000 to 2010.</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26</a:t>
            </a:fld>
            <a:endParaRPr lang="en-PH"/>
          </a:p>
        </p:txBody>
      </p:sp>
    </p:spTree>
    <p:extLst>
      <p:ext uri="{BB962C8B-B14F-4D97-AF65-F5344CB8AC3E}">
        <p14:creationId xmlns:p14="http://schemas.microsoft.com/office/powerpoint/2010/main" val="3910728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On December 16, 2021, Typhoon Odette brought heavy rains, extremely violent winds, landslides and storm surges in the provinces of Surigao del Norte and </a:t>
            </a:r>
            <a:r>
              <a:rPr lang="en-PH" dirty="0" err="1"/>
              <a:t>Dinagat</a:t>
            </a:r>
            <a:r>
              <a:rPr lang="en-PH" dirty="0"/>
              <a:t> Islands in Mindanao, the island of Palawan in Luzon and five provinces in Visayas including where I am today.</a:t>
            </a:r>
          </a:p>
          <a:p>
            <a:endParaRPr lang="en-PH" dirty="0"/>
          </a:p>
          <a:p>
            <a:r>
              <a:rPr lang="en-PH" dirty="0"/>
              <a:t>I am currently in Cebu and we were one of the affected areas by the Typhoon and I remember about 7pm all the lights were already out, and I was still about to finish  work at that time so it was undertime for me. And then the winds have started going crazy at about 11pm, we live in an area that most people would describe as “squatters” but it just means your cramped up living areas wherein a lot of </a:t>
            </a:r>
            <a:r>
              <a:rPr lang="en-PH" dirty="0" err="1"/>
              <a:t>filipinos</a:t>
            </a:r>
            <a:r>
              <a:rPr lang="en-PH" dirty="0"/>
              <a:t> live. At around 11am my brother and I became the lookout and you can really see from the dark that our </a:t>
            </a:r>
            <a:r>
              <a:rPr lang="en-PH" dirty="0" err="1"/>
              <a:t>neigbor’s</a:t>
            </a:r>
            <a:r>
              <a:rPr lang="en-PH" dirty="0"/>
              <a:t> roof has been slowly taken by the storm. You can’t even help them because you can’t contact anyone anymore because there was no signal already at that time and you can’t go out because the risk of being hit by a flying roof are high. The winds stopped around 2am so we started cleaning up, slept a bit and woke up to the sight of horror. I wanted to cry but people around me had already started cleaning up, </a:t>
            </a:r>
            <a:r>
              <a:rPr lang="en-PH" dirty="0" err="1"/>
              <a:t>reparing</a:t>
            </a:r>
            <a:r>
              <a:rPr lang="en-PH" dirty="0"/>
              <a:t> their houses so I did what I had to do and started helping out. </a:t>
            </a:r>
            <a:r>
              <a:rPr lang="en-PH" dirty="0" err="1"/>
              <a:t>Lucily</a:t>
            </a:r>
            <a:r>
              <a:rPr lang="en-PH" dirty="0"/>
              <a:t> our roof was still complete. But our garden (roof included) is gone. No electricity, no water, no signal, no internet and long queues for gasoline and atm was the theme for both our Christmas and New Year. </a:t>
            </a:r>
          </a:p>
          <a:p>
            <a:endParaRPr lang="en-PH" b="0" i="0" u="none" strike="noStrike" dirty="0">
              <a:effectLst/>
              <a:latin typeface="-apple-system"/>
              <a:hlinkClick r:id="rId3"/>
            </a:endParaRPr>
          </a:p>
          <a:p>
            <a:endParaRPr lang="en-PH" b="0" i="0" u="none" strike="noStrike" dirty="0">
              <a:effectLst/>
              <a:latin typeface="-apple-system"/>
              <a:hlinkClick r:id="rId3"/>
            </a:endParaRPr>
          </a:p>
          <a:p>
            <a:r>
              <a:rPr lang="en-PH" b="0" i="0" u="none" strike="noStrike" dirty="0">
                <a:effectLst/>
                <a:latin typeface="-apple-system"/>
                <a:hlinkClick r:id="rId3"/>
              </a:rPr>
              <a:t>Viviana </a:t>
            </a:r>
            <a:r>
              <a:rPr lang="en-PH" b="0" i="0" u="none" strike="noStrike" dirty="0" err="1">
                <a:effectLst/>
                <a:latin typeface="-apple-system"/>
                <a:hlinkClick r:id="rId3"/>
              </a:rPr>
              <a:t>Rishe</a:t>
            </a:r>
            <a:r>
              <a:rPr lang="en-PH" b="0" i="0" u="none" strike="noStrike" dirty="0">
                <a:effectLst/>
                <a:latin typeface="-apple-system"/>
              </a:rPr>
              <a:t> (August 9, 2018)</a:t>
            </a:r>
          </a:p>
          <a:p>
            <a:r>
              <a:rPr lang="en-PH" dirty="0"/>
              <a:t>https://unsplash.com/photos/QAFp7YhT-4Q</a:t>
            </a:r>
          </a:p>
        </p:txBody>
      </p:sp>
      <p:sp>
        <p:nvSpPr>
          <p:cNvPr id="4" name="Slide Number Placeholder 3"/>
          <p:cNvSpPr>
            <a:spLocks noGrp="1"/>
          </p:cNvSpPr>
          <p:nvPr>
            <p:ph type="sldNum" sz="quarter" idx="5"/>
          </p:nvPr>
        </p:nvSpPr>
        <p:spPr/>
        <p:txBody>
          <a:bodyPr/>
          <a:lstStyle/>
          <a:p>
            <a:fld id="{3653DF4D-776D-4977-9A77-BED00EADF9D8}" type="slidenum">
              <a:rPr lang="en-PH" smtClean="0"/>
              <a:t>2</a:t>
            </a:fld>
            <a:endParaRPr lang="en-PH"/>
          </a:p>
        </p:txBody>
      </p:sp>
    </p:spTree>
    <p:extLst>
      <p:ext uri="{BB962C8B-B14F-4D97-AF65-F5344CB8AC3E}">
        <p14:creationId xmlns:p14="http://schemas.microsoft.com/office/powerpoint/2010/main" val="3653577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75757"/>
                </a:solidFill>
                <a:effectLst/>
                <a:latin typeface="Times New Roman" panose="02020603050405020304" pitchFamily="18" charset="0"/>
              </a:rPr>
              <a:t>To provide a cumulative measure of human modification of terrestrial lands based on modeling the physical extents of 13 anthropogenic stressors and their estimated impacts using spatially-explicit global data sets. The higher the modification, the smaller the adaptive capacity.</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27</a:t>
            </a:fld>
            <a:endParaRPr lang="en-PH"/>
          </a:p>
        </p:txBody>
      </p:sp>
    </p:spTree>
    <p:extLst>
      <p:ext uri="{BB962C8B-B14F-4D97-AF65-F5344CB8AC3E}">
        <p14:creationId xmlns:p14="http://schemas.microsoft.com/office/powerpoint/2010/main" val="2992126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28</a:t>
            </a:fld>
            <a:endParaRPr lang="en-PH"/>
          </a:p>
        </p:txBody>
      </p:sp>
    </p:spTree>
    <p:extLst>
      <p:ext uri="{BB962C8B-B14F-4D97-AF65-F5344CB8AC3E}">
        <p14:creationId xmlns:p14="http://schemas.microsoft.com/office/powerpoint/2010/main" val="1784706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my submission and results we can see the most vulnerable sites are the ones in Mindanao and a few portions of Panay Island as well as Samar, Leyte and Southern Leyte. </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30</a:t>
            </a:fld>
            <a:endParaRPr lang="en-PH"/>
          </a:p>
        </p:txBody>
      </p:sp>
    </p:spTree>
    <p:extLst>
      <p:ext uri="{BB962C8B-B14F-4D97-AF65-F5344CB8AC3E}">
        <p14:creationId xmlns:p14="http://schemas.microsoft.com/office/powerpoint/2010/main" val="4247500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that analysis was incorrect. There were issues when creating the function, I incorrectly passed the parameter. I </a:t>
            </a:r>
            <a:r>
              <a:rPr lang="en-US" dirty="0" err="1"/>
              <a:t>apologise</a:t>
            </a:r>
            <a:r>
              <a:rPr lang="en-US" dirty="0"/>
              <a:t> for that.</a:t>
            </a:r>
          </a:p>
          <a:p>
            <a:r>
              <a:rPr lang="en-US" dirty="0"/>
              <a:t>Based  on this corrected analysis, the vulnerability was greater around central Visayas and portions of western Visayas. And medium vulnerability on Palawan, the rest of </a:t>
            </a:r>
            <a:r>
              <a:rPr lang="en-US" dirty="0" err="1"/>
              <a:t>panay</a:t>
            </a:r>
            <a:r>
              <a:rPr lang="en-US" dirty="0"/>
              <a:t> island, </a:t>
            </a:r>
            <a:r>
              <a:rPr lang="en-US" dirty="0" err="1"/>
              <a:t>leyte</a:t>
            </a:r>
            <a:r>
              <a:rPr lang="en-US" dirty="0"/>
              <a:t>, southern </a:t>
            </a:r>
            <a:r>
              <a:rPr lang="en-US" dirty="0" err="1"/>
              <a:t>leyte</a:t>
            </a:r>
            <a:r>
              <a:rPr lang="en-US" dirty="0"/>
              <a:t> and </a:t>
            </a:r>
            <a:r>
              <a:rPr lang="en-US" dirty="0" err="1"/>
              <a:t>samar</a:t>
            </a:r>
            <a:r>
              <a:rPr lang="en-US" dirty="0"/>
              <a:t>. We can see medium vulnerability as well in Portions of CARAGA Region. From this vulnerable areas, we can create potential sites, we can overlay this with an existing tree cover dataset which I currently do not have but may acquire in the future.</a:t>
            </a:r>
          </a:p>
          <a:p>
            <a:endParaRPr lang="en-US" dirty="0"/>
          </a:p>
          <a:p>
            <a:r>
              <a:rPr lang="en-PH" b="0" i="0" dirty="0">
                <a:solidFill>
                  <a:srgbClr val="625B51"/>
                </a:solidFill>
                <a:effectLst/>
                <a:latin typeface="calluna"/>
              </a:rPr>
              <a:t>It is a great initiative to reforest trees after Typhoon Odette because personally for me they are a reminder to be hopeful. </a:t>
            </a:r>
          </a:p>
          <a:p>
            <a:endParaRPr lang="en-PH" b="0" i="0" dirty="0">
              <a:solidFill>
                <a:srgbClr val="625B51"/>
              </a:solidFill>
              <a:effectLst/>
              <a:latin typeface="calluna"/>
            </a:endParaRPr>
          </a:p>
          <a:p>
            <a:r>
              <a:rPr lang="en-PH" b="0" i="0" dirty="0">
                <a:solidFill>
                  <a:srgbClr val="625B51"/>
                </a:solidFill>
                <a:effectLst/>
                <a:latin typeface="calluna"/>
              </a:rPr>
              <a:t>During the pandemic my father planted </a:t>
            </a:r>
            <a:r>
              <a:rPr lang="en-PH" b="0" i="0" dirty="0" err="1">
                <a:solidFill>
                  <a:srgbClr val="625B51"/>
                </a:solidFill>
                <a:effectLst/>
                <a:latin typeface="calluna"/>
              </a:rPr>
              <a:t>malunggay</a:t>
            </a:r>
            <a:r>
              <a:rPr lang="en-PH" b="0" i="0" dirty="0">
                <a:solidFill>
                  <a:srgbClr val="625B51"/>
                </a:solidFill>
                <a:effectLst/>
                <a:latin typeface="calluna"/>
              </a:rPr>
              <a:t> on an empty water bottle the one we use for dispenses, it was on top of our roof but due to the typhoon the </a:t>
            </a:r>
            <a:r>
              <a:rPr lang="en-PH" b="0" i="0" dirty="0" err="1">
                <a:solidFill>
                  <a:srgbClr val="625B51"/>
                </a:solidFill>
                <a:effectLst/>
                <a:latin typeface="calluna"/>
              </a:rPr>
              <a:t>malunggay</a:t>
            </a:r>
            <a:r>
              <a:rPr lang="en-PH" b="0" i="0" dirty="0">
                <a:solidFill>
                  <a:srgbClr val="625B51"/>
                </a:solidFill>
                <a:effectLst/>
                <a:latin typeface="calluna"/>
              </a:rPr>
              <a:t> </a:t>
            </a:r>
            <a:r>
              <a:rPr lang="en-PH" b="0" i="0" dirty="0" err="1">
                <a:solidFill>
                  <a:srgbClr val="625B51"/>
                </a:solidFill>
                <a:effectLst/>
                <a:latin typeface="calluna"/>
              </a:rPr>
              <a:t>disappeard</a:t>
            </a:r>
            <a:r>
              <a:rPr lang="en-PH" b="0" i="0" dirty="0">
                <a:solidFill>
                  <a:srgbClr val="625B51"/>
                </a:solidFill>
                <a:effectLst/>
                <a:latin typeface="calluna"/>
              </a:rPr>
              <a:t> but I was left with what seems to be a root like a huge clump of bark or like big overlapping potato. I decided to just leave it on another pot with soil. Funny thing, after I was released from the isolation center (because I also got covid) and cannot home quarantine because there is no water and electricity at home. The malunggay sprouted baby leaves during the last week of January this year. It is now thriving about 6ft tall but only like 1.5cm diameter. But I guess we could say that trees are a lot more resilient to something that they are meant to experience like Typhoons but it is now a question of whether or not Typhoons are still natural when it comes unprecedented and at a varied rate as compared before. I guess, what I want to imply is that it is great that there are efforts to plant trees, but efforts shall not only be focused on planting trees but towards preserving these ecosystems at a larger scale and a much violent threat such as probably humans. </a:t>
            </a:r>
          </a:p>
          <a:p>
            <a:endParaRPr lang="en-PH" b="0" i="0" dirty="0">
              <a:solidFill>
                <a:srgbClr val="625B51"/>
              </a:solidFill>
              <a:effectLst/>
              <a:latin typeface="calluna"/>
            </a:endParaRPr>
          </a:p>
          <a:p>
            <a:r>
              <a:rPr lang="en-US" b="0" i="0" dirty="0">
                <a:solidFill>
                  <a:srgbClr val="625B51"/>
                </a:solidFill>
                <a:effectLst/>
                <a:latin typeface="calluna"/>
              </a:rPr>
              <a:t>Trees don’t only serve as means of beautification; they play an essential role in environmental sustainability. Hopefully just like our baby malunggay tree, I hope this presentation gave you a little hope that someday nature can recover. </a:t>
            </a:r>
            <a:endParaRPr lang="en-PH"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653DF4D-776D-4977-9A77-BED00EADF9D8}" type="slidenum">
              <a:rPr kumimoji="0" lang="en-P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P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420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32</a:t>
            </a:fld>
            <a:endParaRPr lang="en-PH"/>
          </a:p>
        </p:txBody>
      </p:sp>
    </p:spTree>
    <p:extLst>
      <p:ext uri="{BB962C8B-B14F-4D97-AF65-F5344CB8AC3E}">
        <p14:creationId xmlns:p14="http://schemas.microsoft.com/office/powerpoint/2010/main" val="1015758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b="0" i="0" u="none" strike="noStrike" dirty="0">
                <a:effectLst/>
                <a:latin typeface="-apple-system"/>
                <a:hlinkClick r:id="rId3"/>
              </a:rPr>
              <a:t>Guillaume de Germain</a:t>
            </a:r>
            <a:r>
              <a:rPr lang="en-PH" b="0" i="0" u="none" strike="noStrike" dirty="0">
                <a:effectLst/>
                <a:latin typeface="-apple-system"/>
              </a:rPr>
              <a:t> (</a:t>
            </a:r>
            <a:r>
              <a:rPr lang="en-PH" b="0" i="0" dirty="0">
                <a:solidFill>
                  <a:srgbClr val="767676"/>
                </a:solidFill>
                <a:effectLst/>
                <a:latin typeface="-apple-system"/>
              </a:rPr>
              <a:t>February 22, 2016)</a:t>
            </a:r>
          </a:p>
          <a:p>
            <a:r>
              <a:rPr lang="en-PH" dirty="0"/>
              <a:t>https://unsplash.com/photos/h1itWfWeQM4</a:t>
            </a:r>
          </a:p>
          <a:p>
            <a:endParaRPr lang="en-PH" dirty="0"/>
          </a:p>
          <a:p>
            <a:r>
              <a:rPr lang="en-PH" dirty="0"/>
              <a:t>I </a:t>
            </a:r>
            <a:r>
              <a:rPr lang="en-PH" dirty="0" err="1"/>
              <a:t>su</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34</a:t>
            </a:fld>
            <a:endParaRPr lang="en-PH"/>
          </a:p>
        </p:txBody>
      </p:sp>
    </p:spTree>
    <p:extLst>
      <p:ext uri="{BB962C8B-B14F-4D97-AF65-F5344CB8AC3E}">
        <p14:creationId xmlns:p14="http://schemas.microsoft.com/office/powerpoint/2010/main" val="1401234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b="0" i="0" u="none" strike="noStrike" dirty="0" err="1">
                <a:effectLst/>
                <a:latin typeface="-apple-system"/>
                <a:hlinkClick r:id="rId3"/>
              </a:rPr>
              <a:t>Juvian</a:t>
            </a:r>
            <a:r>
              <a:rPr lang="en-PH" b="0" i="0" u="none" strike="noStrike" dirty="0">
                <a:effectLst/>
                <a:latin typeface="-apple-system"/>
                <a:hlinkClick r:id="rId3"/>
              </a:rPr>
              <a:t> Duff</a:t>
            </a:r>
            <a:r>
              <a:rPr lang="en-PH" b="0" i="0" u="none" strike="noStrike" dirty="0">
                <a:effectLst/>
                <a:latin typeface="-apple-system"/>
              </a:rPr>
              <a:t> (</a:t>
            </a:r>
            <a:r>
              <a:rPr lang="en-PH" b="0" i="0" dirty="0">
                <a:solidFill>
                  <a:srgbClr val="767676"/>
                </a:solidFill>
                <a:effectLst/>
                <a:latin typeface="-apple-system"/>
              </a:rPr>
              <a:t> </a:t>
            </a:r>
            <a:r>
              <a:rPr lang="en-PH" dirty="0"/>
              <a:t>April 6, 2019)</a:t>
            </a:r>
          </a:p>
          <a:p>
            <a:r>
              <a:rPr lang="en-PH" dirty="0"/>
              <a:t>https://unsplash.com/photos/x_mdcjGHnUI</a:t>
            </a:r>
          </a:p>
        </p:txBody>
      </p:sp>
      <p:sp>
        <p:nvSpPr>
          <p:cNvPr id="4" name="Slide Number Placeholder 3"/>
          <p:cNvSpPr>
            <a:spLocks noGrp="1"/>
          </p:cNvSpPr>
          <p:nvPr>
            <p:ph type="sldNum" sz="quarter" idx="5"/>
          </p:nvPr>
        </p:nvSpPr>
        <p:spPr/>
        <p:txBody>
          <a:bodyPr/>
          <a:lstStyle/>
          <a:p>
            <a:fld id="{3653DF4D-776D-4977-9A77-BED00EADF9D8}" type="slidenum">
              <a:rPr lang="en-PH" smtClean="0"/>
              <a:t>35</a:t>
            </a:fld>
            <a:endParaRPr lang="en-PH"/>
          </a:p>
        </p:txBody>
      </p:sp>
    </p:spTree>
    <p:extLst>
      <p:ext uri="{BB962C8B-B14F-4D97-AF65-F5344CB8AC3E}">
        <p14:creationId xmlns:p14="http://schemas.microsoft.com/office/powerpoint/2010/main" val="2799818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Almost 5 months after the typhoon, I am glad to say that we are slowly recovering from the damages brought about by the typhoon.</a:t>
            </a:r>
          </a:p>
          <a:p>
            <a:r>
              <a:rPr lang="en-US" dirty="0"/>
              <a:t>According to NDRRMC, there have been </a:t>
            </a:r>
            <a:r>
              <a:rPr lang="en-PH" dirty="0"/>
              <a:t>2,276,535 </a:t>
            </a:r>
            <a:r>
              <a:rPr lang="en-US" dirty="0"/>
              <a:t>affected families, 405 deaths, and almost 2M damaged houses.</a:t>
            </a:r>
          </a:p>
          <a:p>
            <a:r>
              <a:rPr lang="en-US" dirty="0"/>
              <a:t>A lot has changed most specially in the rural areas, almost no shade can be seen since most trees have been toppled down by the Typhoon and that includes the tree that destroyed our house in the province. </a:t>
            </a:r>
          </a:p>
          <a:p>
            <a:r>
              <a:rPr lang="en-US" dirty="0"/>
              <a:t>Although a few of the houses have already been repaired within the span of a few months, unfortunately other living things such as trees would require more time to recover.</a:t>
            </a:r>
            <a:endParaRPr lang="en-PH" dirty="0"/>
          </a:p>
          <a:p>
            <a:pPr marL="0" indent="0">
              <a:buNone/>
            </a:pPr>
            <a:endParaRPr lang="en-US" dirty="0"/>
          </a:p>
          <a:p>
            <a:pPr marL="0" indent="0">
              <a:buNone/>
            </a:pPr>
            <a:r>
              <a:rPr lang="en-US" dirty="0"/>
              <a:t>Front of our hose with the huge tree, lower is back of our house</a:t>
            </a:r>
          </a:p>
          <a:p>
            <a:pPr marL="0" indent="0">
              <a:buNone/>
            </a:pPr>
            <a:endParaRPr lang="en-US" dirty="0"/>
          </a:p>
          <a:p>
            <a:pPr marL="0" indent="0">
              <a:buNone/>
            </a:pPr>
            <a:r>
              <a:rPr lang="en-US" dirty="0"/>
              <a:t>And then the fallen post is my way to work.</a:t>
            </a:r>
          </a:p>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3</a:t>
            </a:fld>
            <a:endParaRPr lang="en-PH"/>
          </a:p>
        </p:txBody>
      </p:sp>
    </p:spTree>
    <p:extLst>
      <p:ext uri="{BB962C8B-B14F-4D97-AF65-F5344CB8AC3E}">
        <p14:creationId xmlns:p14="http://schemas.microsoft.com/office/powerpoint/2010/main" val="3082241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proceed with the analysis, so for our study area, we can use the image on the left which is the track of Typhoon Odette as on of our references.</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4</a:t>
            </a:fld>
            <a:endParaRPr lang="en-PH"/>
          </a:p>
        </p:txBody>
      </p:sp>
    </p:spTree>
    <p:extLst>
      <p:ext uri="{BB962C8B-B14F-4D97-AF65-F5344CB8AC3E}">
        <p14:creationId xmlns:p14="http://schemas.microsoft.com/office/powerpoint/2010/main" val="1436923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200"/>
              </a:spcBef>
              <a:spcAft>
                <a:spcPts val="200"/>
              </a:spcAft>
              <a:buClr>
                <a:srgbClr val="D12510"/>
              </a:buClr>
              <a:buSzPct val="100000"/>
              <a:buFont typeface="Calibri" panose="020F0502020204030204" pitchFamily="34" charset="0"/>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The regions that were affected includes: Bangsamoro Autonomous Region in Muslim Mindanao, CARAGA, Central Visayas, Eastern Visayas, Western Visayas, Zamboanga Peninsula, Northern Mindanao and Davao Region. For some areas, only a portion of the region has been affected but due to the regional scale of this analysis, we’ll just have to include them as well.</a:t>
            </a:r>
          </a:p>
          <a:p>
            <a:pPr marL="91440" marR="0" lvl="0" indent="-91440" algn="l" defTabSz="914400" rtl="0" eaLnBrk="1" fontAlgn="auto" latinLnBrk="0" hangingPunct="1">
              <a:lnSpc>
                <a:spcPct val="90000"/>
              </a:lnSpc>
              <a:spcBef>
                <a:spcPts val="1200"/>
              </a:spcBef>
              <a:spcAft>
                <a:spcPts val="200"/>
              </a:spcAft>
              <a:buClr>
                <a:srgbClr val="D12510"/>
              </a:buClr>
              <a:buSzPct val="100000"/>
              <a:buFont typeface="Calibri" panose="020F0502020204030204" pitchFamily="34" charset="0"/>
              <a:buChar char=" "/>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5</a:t>
            </a:fld>
            <a:endParaRPr lang="en-PH"/>
          </a:p>
        </p:txBody>
      </p:sp>
    </p:spTree>
    <p:extLst>
      <p:ext uri="{BB962C8B-B14F-4D97-AF65-F5344CB8AC3E}">
        <p14:creationId xmlns:p14="http://schemas.microsoft.com/office/powerpoint/2010/main" val="2148218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identify priority areas for reforestation? One good measure would be vulnerability. Vulnerability is a </a:t>
            </a:r>
            <a:r>
              <a:rPr lang="en-US" sz="1200" dirty="0">
                <a:solidFill>
                  <a:srgbClr val="39373D"/>
                </a:solidFill>
              </a:rPr>
              <a:t>degree to which a system is susceptible to, or unable to cope with, adverse effects of climate change, including climate variability and extremes.”</a:t>
            </a:r>
          </a:p>
          <a:p>
            <a:endParaRPr lang="en-US" sz="1200" dirty="0">
              <a:solidFill>
                <a:srgbClr val="39373D"/>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373D"/>
                </a:solidFill>
              </a:rPr>
              <a:t>It is a function of (1) the degree of the system’s Exposure to climate hazards; (2) its Sensitivity to such hazards; and (3) its Adaptive Capacity (IPCC, 2001)</a:t>
            </a:r>
          </a:p>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6</a:t>
            </a:fld>
            <a:endParaRPr lang="en-PH"/>
          </a:p>
        </p:txBody>
      </p:sp>
    </p:spTree>
    <p:extLst>
      <p:ext uri="{BB962C8B-B14F-4D97-AF65-F5344CB8AC3E}">
        <p14:creationId xmlns:p14="http://schemas.microsoft.com/office/powerpoint/2010/main" val="2381143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9373D"/>
                </a:solidFill>
                <a:effectLst/>
                <a:uLnTx/>
                <a:uFillTx/>
                <a:latin typeface="Century Schoolbook" panose="02040604050505020304"/>
                <a:ea typeface="+mn-ea"/>
                <a:cs typeface="+mn-cs"/>
              </a:rPr>
              <a:t>For this particular use case, the impact has already been experienced so we will be tailoring our factors towards Impact instead of Potential Impact which is a function of Exposure and Sensitivity. Instead of having a set of factors for exposure and sensitivity, we will just have to use factors for the impact of the typhoon.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9373D"/>
              </a:solidFill>
              <a:effectLst/>
              <a:uLnTx/>
              <a:uFillTx/>
              <a:latin typeface="Century Schoolbook" panose="02040604050505020304"/>
              <a:ea typeface="+mn-ea"/>
              <a:cs typeface="+mn-cs"/>
            </a:endParaRPr>
          </a:p>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7</a:t>
            </a:fld>
            <a:endParaRPr lang="en-PH"/>
          </a:p>
        </p:txBody>
      </p:sp>
    </p:spTree>
    <p:extLst>
      <p:ext uri="{BB962C8B-B14F-4D97-AF65-F5344CB8AC3E}">
        <p14:creationId xmlns:p14="http://schemas.microsoft.com/office/powerpoint/2010/main" val="2050055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identify priority areas, we use this workflow. It is basically just an overlay analysis. This was not included in the submission but this may be helpful for my presentation today. First we gather what data we can use and we classify them according to what is considered as an impact or what can be considered as an adaptive capacity. So, we will be using the shapefile for the Philippines that has a regional boundary and as well as municipal or city level boundary. </a:t>
            </a:r>
          </a:p>
          <a:p>
            <a:endParaRPr lang="en-US" dirty="0"/>
          </a:p>
          <a:p>
            <a:r>
              <a:rPr lang="en-US" dirty="0"/>
              <a:t>Once we have our data, we classify them according to three, if we have a raster, we use focal statistics (</a:t>
            </a:r>
            <a:r>
              <a:rPr lang="en-US" b="0" i="0" dirty="0">
                <a:solidFill>
                  <a:srgbClr val="4C4C4C"/>
                </a:solidFill>
                <a:effectLst/>
                <a:latin typeface="Avenir Next W01"/>
              </a:rPr>
              <a:t>Calculates for each input cell location a statistic of the values within a specified neighborhood around it.)</a:t>
            </a:r>
            <a:r>
              <a:rPr lang="en-US" dirty="0"/>
              <a:t> to calculate for the average value of that certain raster against a city/municipality. If we have a shapefile, we just check the attribute table for its classification and if have a numerical value like statistical data for a certain city or municipality or a region we just update the attribute of that certain polygon. After that we normalize each of these factors into 1-5. This will help us make our data and analysis more manageable. Once we have normalized our data,, we perform a union. We then convert the total value for impact and adaptive capacity to low medium and high and once we have that we can then proceed and calculate for Vulnerability.</a:t>
            </a:r>
          </a:p>
          <a:p>
            <a:endParaRPr lang="en-US" dirty="0"/>
          </a:p>
          <a:p>
            <a:r>
              <a:rPr lang="en-US" dirty="0"/>
              <a:t>Let us go through each of our layers one by one.</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8</a:t>
            </a:fld>
            <a:endParaRPr lang="en-PH"/>
          </a:p>
        </p:txBody>
      </p:sp>
    </p:spTree>
    <p:extLst>
      <p:ext uri="{BB962C8B-B14F-4D97-AF65-F5344CB8AC3E}">
        <p14:creationId xmlns:p14="http://schemas.microsoft.com/office/powerpoint/2010/main" val="3748984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dirty="0">
                <a:effectLst/>
                <a:latin typeface="Calibri" panose="020F0502020204030204" pitchFamily="34" charset="0"/>
                <a:ea typeface="Times New Roman" panose="02020603050405020304" pitchFamily="18" charset="0"/>
                <a:cs typeface="Times New Roman" panose="02020603050405020304" pitchFamily="18" charset="0"/>
              </a:rPr>
              <a:t>These are the layers used for calculating the impact. Most of the values on this layer was retrieved from the National Disaster Risk Reduction’s monitoring dashboard.</a:t>
            </a:r>
          </a:p>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9</a:t>
            </a:fld>
            <a:endParaRPr lang="en-PH"/>
          </a:p>
        </p:txBody>
      </p:sp>
    </p:spTree>
    <p:extLst>
      <p:ext uri="{BB962C8B-B14F-4D97-AF65-F5344CB8AC3E}">
        <p14:creationId xmlns:p14="http://schemas.microsoft.com/office/powerpoint/2010/main" val="4079142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8EF6B8-8B1A-4348-9172-526A939CF020}" type="datetime1">
              <a:rPr lang="en-PH" smtClean="0"/>
              <a:t>20/05/2022</a:t>
            </a:fld>
            <a:endParaRPr lang="en-PH"/>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lvl1pPr>
              <a:defRPr lang="en-US" sz="900" kern="1200" smtClean="0">
                <a:solidFill>
                  <a:srgbClr val="39373D"/>
                </a:solidFill>
                <a:latin typeface="+mn-lt"/>
                <a:ea typeface="+mn-ea"/>
                <a:cs typeface="+mn-cs"/>
              </a:defRPr>
            </a:lvl1pPr>
          </a:lstStyle>
          <a:p>
            <a:r>
              <a:rPr lang="en-PH" dirty="0"/>
              <a:t>Priority Areas for Reforestation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3232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699B6-6C2B-42F0-9AFB-D3B3F42898B2}" type="datetime1">
              <a:rPr lang="en-PH" smtClean="0"/>
              <a:t>20/05/2022</a:t>
            </a:fld>
            <a:endParaRPr lang="en-PH"/>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30322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4E997A-86FF-4941-81B5-C2B213D8BF12}" type="datetime1">
              <a:rPr lang="en-PH" smtClean="0"/>
              <a:t>20/05/2022</a:t>
            </a:fld>
            <a:endParaRPr lang="en-PH"/>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47434478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31B25FF-AB06-4389-B25E-795F62A0FF45}"/>
              </a:ext>
            </a:extLst>
          </p:cNvPr>
          <p:cNvSpPr>
            <a:spLocks noGrp="1"/>
          </p:cNvSpPr>
          <p:nvPr>
            <p:ph type="dt" sz="half" idx="10"/>
          </p:nvPr>
        </p:nvSpPr>
        <p:spPr/>
        <p:txBody>
          <a:bodyPr/>
          <a:lstStyle/>
          <a:p>
            <a:fld id="{3211DE78-74A4-46A2-96A6-375D4AC2AA09}" type="datetime1">
              <a:rPr lang="en-PH" smtClean="0"/>
              <a:t>20/05/2022</a:t>
            </a:fld>
            <a:endParaRPr lang="en-PH" dirty="0"/>
          </a:p>
        </p:txBody>
      </p:sp>
      <p:sp>
        <p:nvSpPr>
          <p:cNvPr id="8" name="Footer Placeholder 7">
            <a:extLst>
              <a:ext uri="{FF2B5EF4-FFF2-40B4-BE49-F238E27FC236}">
                <a16:creationId xmlns:a16="http://schemas.microsoft.com/office/drawing/2014/main" id="{8B8F4943-3048-4BC1-9F7E-9BD61E027BA3}"/>
              </a:ext>
            </a:extLst>
          </p:cNvPr>
          <p:cNvSpPr>
            <a:spLocks noGrp="1"/>
          </p:cNvSpPr>
          <p:nvPr>
            <p:ph type="ftr" sz="quarter" idx="11"/>
          </p:nvPr>
        </p:nvSpPr>
        <p:spPr/>
        <p:txBody>
          <a:bodyPr/>
          <a:lstStyle/>
          <a:p>
            <a:r>
              <a:rPr lang="en-PH" dirty="0"/>
              <a:t>Priority Areas for Reforestation</a:t>
            </a:r>
          </a:p>
        </p:txBody>
      </p:sp>
      <p:sp>
        <p:nvSpPr>
          <p:cNvPr id="9" name="Slide Number Placeholder 8">
            <a:extLst>
              <a:ext uri="{FF2B5EF4-FFF2-40B4-BE49-F238E27FC236}">
                <a16:creationId xmlns:a16="http://schemas.microsoft.com/office/drawing/2014/main" id="{F19FFE06-1FD7-4CC7-85D1-B505B8521FA4}"/>
              </a:ext>
            </a:extLst>
          </p:cNvPr>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979993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ADD206-4AEC-412B-8BC2-B46DEE7A01A9}" type="datetime1">
              <a:rPr lang="en-PH" smtClean="0"/>
              <a:t>20/05/2022</a:t>
            </a:fld>
            <a:endParaRPr lang="en-PH"/>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464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E57E4B-C947-4579-BFB0-19854B80151F}" type="datetime1">
              <a:rPr lang="en-PH" smtClean="0"/>
              <a:t>20/05/2022</a:t>
            </a:fld>
            <a:endParaRPr lang="en-PH"/>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7" name="Slide Number Placeholder 6"/>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435879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7E8880-7E2F-4DA2-B729-6A4F67079B5D}" type="datetime1">
              <a:rPr lang="en-PH" smtClean="0"/>
              <a:t>20/05/2022</a:t>
            </a:fld>
            <a:endParaRPr lang="en-PH"/>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9" name="Slide Number Placeholder 8"/>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559038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F4F385-4E52-4B86-9B05-A054137EDC1D}" type="datetime1">
              <a:rPr lang="en-PH" smtClean="0"/>
              <a:t>20/05/2022</a:t>
            </a:fld>
            <a:endParaRPr lang="en-PH"/>
          </a:p>
        </p:txBody>
      </p:sp>
      <p:sp>
        <p:nvSpPr>
          <p:cNvPr id="4" name="Footer Placeholder 3"/>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5" name="Slide Number Placeholder 4"/>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996829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4DBCCD0-CFFC-48BB-9839-E12565D73DE7}" type="datetime1">
              <a:rPr lang="en-PH" smtClean="0"/>
              <a:t>20/05/2022</a:t>
            </a:fld>
            <a:endParaRPr lang="en-PH"/>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lvl1pPr>
              <a:defRPr>
                <a:solidFill>
                  <a:srgbClr val="39373D"/>
                </a:solidFill>
              </a:defRPr>
            </a:lvl1pPr>
          </a:lstStyle>
          <a:p>
            <a:r>
              <a:rPr lang="en-PH" dirty="0"/>
              <a:t>Priority Areas for Reforestation</a:t>
            </a:r>
          </a:p>
        </p:txBody>
      </p:sp>
      <p:sp>
        <p:nvSpPr>
          <p:cNvPr id="9" name="Slide Number Placeholder 8"/>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47168582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DD43643-55AD-4321-A1B4-440E5CB54ED4}" type="datetime1">
              <a:rPr lang="en-PH" smtClean="0"/>
              <a:t>20/05/2022</a:t>
            </a:fld>
            <a:endParaRPr lang="en-PH"/>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r>
              <a:rPr lang="en-PH" dirty="0"/>
              <a:t>Priority Areas for Reforestation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909BAD-3646-402D-AC30-3DBF86AA0FCB}" type="slidenum">
              <a:rPr lang="en-PH" smtClean="0"/>
              <a:t>‹#›</a:t>
            </a:fld>
            <a:endParaRPr lang="en-PH"/>
          </a:p>
        </p:txBody>
      </p:sp>
    </p:spTree>
    <p:extLst>
      <p:ext uri="{BB962C8B-B14F-4D97-AF65-F5344CB8AC3E}">
        <p14:creationId xmlns:p14="http://schemas.microsoft.com/office/powerpoint/2010/main" val="19828154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36CD198-C84F-4431-8A07-A70C7D65D71D}" type="datetime1">
              <a:rPr lang="en-PH" smtClean="0"/>
              <a:t>20/05/2022</a:t>
            </a:fld>
            <a:endParaRPr lang="en-PH"/>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lvl1pPr>
              <a:defRPr/>
            </a:lvl1pPr>
          </a:lstStyle>
          <a:p>
            <a:r>
              <a:rPr lang="en-PH" dirty="0"/>
              <a:t>Priority Areas for Reforestation</a:t>
            </a:r>
          </a:p>
        </p:txBody>
      </p:sp>
      <p:sp>
        <p:nvSpPr>
          <p:cNvPr id="7" name="Slide Number Placeholder 6"/>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326552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39373D"/>
                </a:solidFill>
              </a:defRPr>
            </a:lvl1pPr>
          </a:lstStyle>
          <a:p>
            <a:fld id="{3211DE78-74A4-46A2-96A6-375D4AC2AA09}" type="datetime1">
              <a:rPr lang="en-PH" smtClean="0"/>
              <a:pPr/>
              <a:t>20/05/2022</a:t>
            </a:fld>
            <a:endParaRPr lang="en-PH"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39373D"/>
                </a:solidFill>
              </a:defRPr>
            </a:lvl1pPr>
          </a:lstStyle>
          <a:p>
            <a:fld id="{9F909BAD-3646-402D-AC30-3DBF86AA0FCB}" type="slidenum">
              <a:rPr lang="en-PH" smtClean="0"/>
              <a:pPr/>
              <a:t>‹#›</a:t>
            </a:fld>
            <a:endParaRPr lang="en-PH"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5686B11B-5C23-4034-9B0F-289BE347ED9B}"/>
              </a:ext>
            </a:extLst>
          </p:cNvPr>
          <p:cNvSpPr>
            <a:spLocks noGrp="1"/>
          </p:cNvSpPr>
          <p:nvPr>
            <p:ph type="ftr" sz="quarter" idx="3"/>
          </p:nvPr>
        </p:nvSpPr>
        <p:spPr>
          <a:xfrm>
            <a:off x="4038600" y="6484366"/>
            <a:ext cx="4114800" cy="365125"/>
          </a:xfrm>
          <a:prstGeom prst="rect">
            <a:avLst/>
          </a:prstGeom>
        </p:spPr>
        <p:txBody>
          <a:bodyPr vert="horz" lIns="91440" tIns="45720" rIns="91440" bIns="45720" rtlCol="0" anchor="ctr"/>
          <a:lstStyle>
            <a:lvl1pPr algn="ctr">
              <a:defRPr lang="en-US" sz="900" kern="1200" dirty="0" smtClean="0">
                <a:solidFill>
                  <a:srgbClr val="39373D"/>
                </a:solidFill>
                <a:latin typeface="+mn-lt"/>
                <a:ea typeface="+mn-ea"/>
                <a:cs typeface="+mn-cs"/>
              </a:defRPr>
            </a:lvl1pPr>
          </a:lstStyle>
          <a:p>
            <a:r>
              <a:rPr lang="en-PH" dirty="0"/>
              <a:t>Priority Areas for Reforestation</a:t>
            </a:r>
          </a:p>
        </p:txBody>
      </p:sp>
    </p:spTree>
    <p:extLst>
      <p:ext uri="{BB962C8B-B14F-4D97-AF65-F5344CB8AC3E}">
        <p14:creationId xmlns:p14="http://schemas.microsoft.com/office/powerpoint/2010/main" val="356107755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unsplash.com/@zekedron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4.jpeg"/><Relationship Id="rId4" Type="http://schemas.openxmlformats.org/officeDocument/2006/relationships/hyperlink" Target="https://unsplash.com/@vivirish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4.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unsplash.com/@guillaumedegermain"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8CD4BC-9FEB-4D7C-AD1C-8BE1DFA120C4}"/>
              </a:ext>
            </a:extLst>
          </p:cNvPr>
          <p:cNvSpPr/>
          <p:nvPr/>
        </p:nvSpPr>
        <p:spPr>
          <a:xfrm>
            <a:off x="0" y="1627439"/>
            <a:ext cx="12192000" cy="6949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026" name="Picture 2">
            <a:extLst>
              <a:ext uri="{FF2B5EF4-FFF2-40B4-BE49-F238E27FC236}">
                <a16:creationId xmlns:a16="http://schemas.microsoft.com/office/drawing/2014/main" id="{B308CB2C-7991-20AE-EAB4-5C55E07405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20" r="12034"/>
          <a:stretch/>
        </p:blipFill>
        <p:spPr bwMode="auto">
          <a:xfrm rot="5400000">
            <a:off x="1972115" y="-1979453"/>
            <a:ext cx="2174617" cy="6118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1AFD06-E2ED-4E67-9167-3F429E5C05CC}"/>
              </a:ext>
            </a:extLst>
          </p:cNvPr>
          <p:cNvSpPr>
            <a:spLocks noGrp="1"/>
          </p:cNvSpPr>
          <p:nvPr>
            <p:ph type="ctrTitle"/>
          </p:nvPr>
        </p:nvSpPr>
        <p:spPr>
          <a:xfrm>
            <a:off x="0" y="3363912"/>
            <a:ext cx="12192000" cy="927052"/>
          </a:xfrm>
        </p:spPr>
        <p:txBody>
          <a:bodyPr>
            <a:normAutofit/>
          </a:bodyPr>
          <a:lstStyle/>
          <a:p>
            <a:pPr algn="ctr"/>
            <a:r>
              <a:rPr lang="en-US" sz="4000" dirty="0">
                <a:solidFill>
                  <a:schemeClr val="accent2">
                    <a:lumMod val="50000"/>
                  </a:schemeClr>
                </a:solidFill>
              </a:rPr>
              <a:t>Priority Areas for Reforestation</a:t>
            </a:r>
            <a:endParaRPr lang="en-PH" sz="2400" dirty="0"/>
          </a:p>
        </p:txBody>
      </p:sp>
      <p:sp>
        <p:nvSpPr>
          <p:cNvPr id="9" name="TextBox 8">
            <a:extLst>
              <a:ext uri="{FF2B5EF4-FFF2-40B4-BE49-F238E27FC236}">
                <a16:creationId xmlns:a16="http://schemas.microsoft.com/office/drawing/2014/main" id="{9CE8135E-181E-4AAB-AB61-21C3CAE8C57A}"/>
              </a:ext>
            </a:extLst>
          </p:cNvPr>
          <p:cNvSpPr txBox="1"/>
          <p:nvPr/>
        </p:nvSpPr>
        <p:spPr>
          <a:xfrm>
            <a:off x="3823063" y="5697757"/>
            <a:ext cx="4545874" cy="584775"/>
          </a:xfrm>
          <a:prstGeom prst="rect">
            <a:avLst/>
          </a:prstGeom>
          <a:noFill/>
        </p:spPr>
        <p:txBody>
          <a:bodyPr wrap="square" rtlCol="0">
            <a:spAutoFit/>
          </a:bodyPr>
          <a:lstStyle/>
          <a:p>
            <a:pPr algn="ctr"/>
            <a:r>
              <a:rPr lang="en-PH" sz="1600" dirty="0"/>
              <a:t>Presented by:</a:t>
            </a:r>
          </a:p>
          <a:p>
            <a:pPr algn="ctr"/>
            <a:r>
              <a:rPr lang="en-PH" sz="1600" dirty="0"/>
              <a:t>Mark Anthony A. Cabanlit</a:t>
            </a:r>
          </a:p>
        </p:txBody>
      </p:sp>
      <p:sp>
        <p:nvSpPr>
          <p:cNvPr id="11" name="Slide Number Placeholder 10">
            <a:extLst>
              <a:ext uri="{FF2B5EF4-FFF2-40B4-BE49-F238E27FC236}">
                <a16:creationId xmlns:a16="http://schemas.microsoft.com/office/drawing/2014/main" id="{4D190AA0-8086-4A6A-A8ED-B32942C69592}"/>
              </a:ext>
            </a:extLst>
          </p:cNvPr>
          <p:cNvSpPr>
            <a:spLocks noGrp="1"/>
          </p:cNvSpPr>
          <p:nvPr>
            <p:ph type="sldNum" sz="quarter" idx="12"/>
          </p:nvPr>
        </p:nvSpPr>
        <p:spPr/>
        <p:txBody>
          <a:bodyPr/>
          <a:lstStyle/>
          <a:p>
            <a:fld id="{9F909BAD-3646-402D-AC30-3DBF86AA0FCB}" type="slidenum">
              <a:rPr lang="en-PH" smtClean="0"/>
              <a:t>1</a:t>
            </a:fld>
            <a:endParaRPr lang="en-PH"/>
          </a:p>
        </p:txBody>
      </p:sp>
      <p:sp>
        <p:nvSpPr>
          <p:cNvPr id="10" name="TextBox 9">
            <a:extLst>
              <a:ext uri="{FF2B5EF4-FFF2-40B4-BE49-F238E27FC236}">
                <a16:creationId xmlns:a16="http://schemas.microsoft.com/office/drawing/2014/main" id="{2ADCEC0F-9F90-4CB1-9E5B-A165DB0363D5}"/>
              </a:ext>
            </a:extLst>
          </p:cNvPr>
          <p:cNvSpPr txBox="1"/>
          <p:nvPr/>
        </p:nvSpPr>
        <p:spPr>
          <a:xfrm>
            <a:off x="3823063" y="2462383"/>
            <a:ext cx="4545874" cy="646331"/>
          </a:xfrm>
          <a:prstGeom prst="rect">
            <a:avLst/>
          </a:prstGeom>
          <a:noFill/>
        </p:spPr>
        <p:txBody>
          <a:bodyPr wrap="square" rtlCol="0">
            <a:spAutoFit/>
          </a:bodyPr>
          <a:lstStyle/>
          <a:p>
            <a:pPr algn="ctr"/>
            <a:r>
              <a:rPr lang="en-PH" sz="1000" dirty="0">
                <a:solidFill>
                  <a:srgbClr val="262626"/>
                </a:solidFill>
              </a:rPr>
              <a:t>Presented to:</a:t>
            </a:r>
          </a:p>
          <a:p>
            <a:pPr algn="ctr"/>
            <a:r>
              <a:rPr lang="en-PH" sz="1400" dirty="0">
                <a:solidFill>
                  <a:srgbClr val="262626"/>
                </a:solidFill>
              </a:rPr>
              <a:t>Thinking Machines</a:t>
            </a:r>
          </a:p>
          <a:p>
            <a:pPr algn="ctr"/>
            <a:r>
              <a:rPr lang="en-PH" sz="1200" i="1" dirty="0">
                <a:solidFill>
                  <a:srgbClr val="262626"/>
                </a:solidFill>
              </a:rPr>
              <a:t>Data Science</a:t>
            </a:r>
          </a:p>
        </p:txBody>
      </p:sp>
      <p:sp>
        <p:nvSpPr>
          <p:cNvPr id="13" name="Title 1">
            <a:extLst>
              <a:ext uri="{FF2B5EF4-FFF2-40B4-BE49-F238E27FC236}">
                <a16:creationId xmlns:a16="http://schemas.microsoft.com/office/drawing/2014/main" id="{F7B82FB2-5FA1-4CB1-B633-8202BB430C92}"/>
              </a:ext>
            </a:extLst>
          </p:cNvPr>
          <p:cNvSpPr txBox="1">
            <a:spLocks/>
          </p:cNvSpPr>
          <p:nvPr/>
        </p:nvSpPr>
        <p:spPr>
          <a:xfrm>
            <a:off x="-6" y="4330815"/>
            <a:ext cx="12192000" cy="694944"/>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ctr">
              <a:lnSpc>
                <a:spcPct val="150000"/>
              </a:lnSpc>
            </a:pPr>
            <a:r>
              <a:rPr lang="en-US" sz="1700" dirty="0"/>
              <a:t>Analyzing vulnerability as a function of impact and adaptative capacity in order to classify </a:t>
            </a:r>
          </a:p>
          <a:p>
            <a:pPr algn="ctr">
              <a:lnSpc>
                <a:spcPct val="150000"/>
              </a:lnSpc>
            </a:pPr>
            <a:r>
              <a:rPr lang="en-US" sz="1700" dirty="0"/>
              <a:t>priority areas for reforestation on regions affected by Typhoon Odette.</a:t>
            </a:r>
            <a:endParaRPr lang="en-PH" sz="1700" dirty="0"/>
          </a:p>
        </p:txBody>
      </p:sp>
      <p:sp>
        <p:nvSpPr>
          <p:cNvPr id="17" name="TextBox 16">
            <a:extLst>
              <a:ext uri="{FF2B5EF4-FFF2-40B4-BE49-F238E27FC236}">
                <a16:creationId xmlns:a16="http://schemas.microsoft.com/office/drawing/2014/main" id="{2D9E08FA-5B54-4FC8-9D0C-78842E6BE2AF}"/>
              </a:ext>
            </a:extLst>
          </p:cNvPr>
          <p:cNvSpPr txBox="1"/>
          <p:nvPr/>
        </p:nvSpPr>
        <p:spPr>
          <a:xfrm>
            <a:off x="6" y="1699830"/>
            <a:ext cx="6118860" cy="215444"/>
          </a:xfrm>
          <a:prstGeom prst="rect">
            <a:avLst/>
          </a:prstGeom>
          <a:noFill/>
        </p:spPr>
        <p:txBody>
          <a:bodyPr wrap="square">
            <a:spAutoFit/>
          </a:bodyPr>
          <a:lstStyle/>
          <a:p>
            <a:r>
              <a:rPr lang="en-PH" sz="800" b="0" i="0" u="none" strike="noStrike" dirty="0">
                <a:solidFill>
                  <a:srgbClr val="39373D"/>
                </a:solidFill>
                <a:effectLst/>
                <a:latin typeface="-apple-system"/>
                <a:hlinkClick r:id="rId4">
                  <a:extLst>
                    <a:ext uri="{A12FA001-AC4F-418D-AE19-62706E023703}">
                      <ahyp:hlinkClr xmlns:ahyp="http://schemas.microsoft.com/office/drawing/2018/hyperlinkcolor" val="tx"/>
                    </a:ext>
                  </a:extLst>
                </a:hlinkClick>
              </a:rPr>
              <a:t>Martin Sanchez</a:t>
            </a:r>
            <a:r>
              <a:rPr lang="en-PH" sz="800" b="0" i="0" u="none" strike="noStrike" dirty="0">
                <a:solidFill>
                  <a:srgbClr val="39373D"/>
                </a:solidFill>
                <a:effectLst/>
                <a:latin typeface="-apple-system"/>
              </a:rPr>
              <a:t> (October 28, 2018)</a:t>
            </a:r>
          </a:p>
        </p:txBody>
      </p:sp>
      <p:pic>
        <p:nvPicPr>
          <p:cNvPr id="12" name="Picture 11">
            <a:extLst>
              <a:ext uri="{FF2B5EF4-FFF2-40B4-BE49-F238E27FC236}">
                <a16:creationId xmlns:a16="http://schemas.microsoft.com/office/drawing/2014/main" id="{9946F131-676F-B0B3-26EA-E2258058608B}"/>
              </a:ext>
            </a:extLst>
          </p:cNvPr>
          <p:cNvPicPr>
            <a:picLocks noChangeAspect="1"/>
          </p:cNvPicPr>
          <p:nvPr/>
        </p:nvPicPr>
        <p:blipFill rotWithShape="1">
          <a:blip r:embed="rId5"/>
          <a:srcRect l="423" r="11202" b="32315"/>
          <a:stretch/>
        </p:blipFill>
        <p:spPr>
          <a:xfrm>
            <a:off x="0" y="6400207"/>
            <a:ext cx="12191994" cy="457793"/>
          </a:xfrm>
          <a:prstGeom prst="rect">
            <a:avLst/>
          </a:prstGeom>
        </p:spPr>
      </p:pic>
      <p:pic>
        <p:nvPicPr>
          <p:cNvPr id="18" name="Picture 2">
            <a:extLst>
              <a:ext uri="{FF2B5EF4-FFF2-40B4-BE49-F238E27FC236}">
                <a16:creationId xmlns:a16="http://schemas.microsoft.com/office/drawing/2014/main" id="{4F8A4856-08E9-5BCE-7CAB-D53A4410E3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20" r="12034"/>
          <a:stretch/>
        </p:blipFill>
        <p:spPr bwMode="auto">
          <a:xfrm rot="16200000" flipH="1">
            <a:off x="8090978" y="-1977471"/>
            <a:ext cx="2174616" cy="6118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416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47" name="Picture 46" descr="Map&#10;&#10;Description automatically generated">
            <a:extLst>
              <a:ext uri="{FF2B5EF4-FFF2-40B4-BE49-F238E27FC236}">
                <a16:creationId xmlns:a16="http://schemas.microsoft.com/office/drawing/2014/main" id="{0C35B604-85E6-68E8-5EF7-F516372A3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10</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15557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49" name="Picture 48" descr="Map&#10;&#10;Description automatically generated">
            <a:extLst>
              <a:ext uri="{FF2B5EF4-FFF2-40B4-BE49-F238E27FC236}">
                <a16:creationId xmlns:a16="http://schemas.microsoft.com/office/drawing/2014/main" id="{4F8D0998-58D5-C6DF-A016-4908B6CBE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11</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72373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1" name="Picture 50" descr="Map&#10;&#10;Description automatically generated">
            <a:extLst>
              <a:ext uri="{FF2B5EF4-FFF2-40B4-BE49-F238E27FC236}">
                <a16:creationId xmlns:a16="http://schemas.microsoft.com/office/drawing/2014/main" id="{45435949-143C-E201-3AAC-D4B8B76D0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12</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74872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3" name="Picture 52" descr="Map&#10;&#10;Description automatically generated">
            <a:extLst>
              <a:ext uri="{FF2B5EF4-FFF2-40B4-BE49-F238E27FC236}">
                <a16:creationId xmlns:a16="http://schemas.microsoft.com/office/drawing/2014/main" id="{FBFAA1E4-5A06-024D-48F5-511E78085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13</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213209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5" name="Picture 54" descr="Map&#10;&#10;Description automatically generated">
            <a:extLst>
              <a:ext uri="{FF2B5EF4-FFF2-40B4-BE49-F238E27FC236}">
                <a16:creationId xmlns:a16="http://schemas.microsoft.com/office/drawing/2014/main" id="{CBCA3576-022D-F081-57D4-13288F5E2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14</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501758"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Damaged Communication Lines</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298609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7" name="Picture 56" descr="Map&#10;&#10;Description automatically generated">
            <a:extLst>
              <a:ext uri="{FF2B5EF4-FFF2-40B4-BE49-F238E27FC236}">
                <a16:creationId xmlns:a16="http://schemas.microsoft.com/office/drawing/2014/main" id="{2BEC90A0-4FB1-02A9-C091-D25069FA9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15</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Damaged Communication Lines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155237"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Damaged Houses</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93325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9" name="Picture 58" descr="Map&#10;&#10;Description automatically generated">
            <a:extLst>
              <a:ext uri="{FF2B5EF4-FFF2-40B4-BE49-F238E27FC236}">
                <a16:creationId xmlns:a16="http://schemas.microsoft.com/office/drawing/2014/main" id="{DB70F795-8BB5-C1A4-AF78-1754009FF9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16</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Damaged Communication Lines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Damaged Houses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3"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Agriculture</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24481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61" name="Picture 60" descr="Map&#10;&#10;Description automatically generated">
            <a:extLst>
              <a:ext uri="{FF2B5EF4-FFF2-40B4-BE49-F238E27FC236}">
                <a16:creationId xmlns:a16="http://schemas.microsoft.com/office/drawing/2014/main" id="{6C3097C6-2C49-562E-1DE1-1B9BE9E8E2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17</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Damaged Communication Lines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Damaged Houses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3"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Agriculture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4" name="Content Placeholder 2">
            <a:extLst>
              <a:ext uri="{FF2B5EF4-FFF2-40B4-BE49-F238E27FC236}">
                <a16:creationId xmlns:a16="http://schemas.microsoft.com/office/drawing/2014/main" id="{B2895192-2DAE-FB97-9517-1F3B50FA62B0}"/>
              </a:ext>
            </a:extLst>
          </p:cNvPr>
          <p:cNvSpPr txBox="1">
            <a:spLocks/>
          </p:cNvSpPr>
          <p:nvPr/>
        </p:nvSpPr>
        <p:spPr>
          <a:xfrm>
            <a:off x="8589723"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Infrastructure</a:t>
            </a:r>
          </a:p>
        </p:txBody>
      </p:sp>
    </p:spTree>
    <p:extLst>
      <p:ext uri="{BB962C8B-B14F-4D97-AF65-F5344CB8AC3E}">
        <p14:creationId xmlns:p14="http://schemas.microsoft.com/office/powerpoint/2010/main" val="157166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63" name="Picture 62" descr="Map&#10;&#10;Description automatically generated">
            <a:extLst>
              <a:ext uri="{FF2B5EF4-FFF2-40B4-BE49-F238E27FC236}">
                <a16:creationId xmlns:a16="http://schemas.microsoft.com/office/drawing/2014/main" id="{729FA3C4-14B0-1843-2C52-1D6C13488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18</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Damaged Communication Lines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Damaged Houses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3"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Agriculture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4" name="Content Placeholder 2">
            <a:extLst>
              <a:ext uri="{FF2B5EF4-FFF2-40B4-BE49-F238E27FC236}">
                <a16:creationId xmlns:a16="http://schemas.microsoft.com/office/drawing/2014/main" id="{B2895192-2DAE-FB97-9517-1F3B50FA62B0}"/>
              </a:ext>
            </a:extLst>
          </p:cNvPr>
          <p:cNvSpPr txBox="1">
            <a:spLocks/>
          </p:cNvSpPr>
          <p:nvPr/>
        </p:nvSpPr>
        <p:spPr>
          <a:xfrm>
            <a:off x="8589723"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Infrastructure</a:t>
            </a:r>
          </a:p>
        </p:txBody>
      </p:sp>
      <p:sp>
        <p:nvSpPr>
          <p:cNvPr id="45" name="Content Placeholder 2">
            <a:extLst>
              <a:ext uri="{FF2B5EF4-FFF2-40B4-BE49-F238E27FC236}">
                <a16:creationId xmlns:a16="http://schemas.microsoft.com/office/drawing/2014/main" id="{594D2D42-D1E1-9EBF-EC20-1BF6A5A97F35}"/>
              </a:ext>
            </a:extLst>
          </p:cNvPr>
          <p:cNvSpPr txBox="1">
            <a:spLocks/>
          </p:cNvSpPr>
          <p:nvPr/>
        </p:nvSpPr>
        <p:spPr>
          <a:xfrm>
            <a:off x="8589723" y="4605246"/>
            <a:ext cx="3404481"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Distance from Path of Typhoon</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9210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65" name="Picture 64" descr="Map&#10;&#10;Description automatically generated">
            <a:extLst>
              <a:ext uri="{FF2B5EF4-FFF2-40B4-BE49-F238E27FC236}">
                <a16:creationId xmlns:a16="http://schemas.microsoft.com/office/drawing/2014/main" id="{544B707D-D431-C210-804B-939F9E719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19</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Damaged Communication Lines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Damaged Houses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3"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Agriculture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4" name="Content Placeholder 2">
            <a:extLst>
              <a:ext uri="{FF2B5EF4-FFF2-40B4-BE49-F238E27FC236}">
                <a16:creationId xmlns:a16="http://schemas.microsoft.com/office/drawing/2014/main" id="{B2895192-2DAE-FB97-9517-1F3B50FA62B0}"/>
              </a:ext>
            </a:extLst>
          </p:cNvPr>
          <p:cNvSpPr txBox="1">
            <a:spLocks/>
          </p:cNvSpPr>
          <p:nvPr/>
        </p:nvSpPr>
        <p:spPr>
          <a:xfrm>
            <a:off x="8589723"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Infrastructure</a:t>
            </a:r>
          </a:p>
        </p:txBody>
      </p:sp>
      <p:sp>
        <p:nvSpPr>
          <p:cNvPr id="45" name="Content Placeholder 2">
            <a:extLst>
              <a:ext uri="{FF2B5EF4-FFF2-40B4-BE49-F238E27FC236}">
                <a16:creationId xmlns:a16="http://schemas.microsoft.com/office/drawing/2014/main" id="{594D2D42-D1E1-9EBF-EC20-1BF6A5A97F35}"/>
              </a:ext>
            </a:extLst>
          </p:cNvPr>
          <p:cNvSpPr txBox="1">
            <a:spLocks/>
          </p:cNvSpPr>
          <p:nvPr/>
        </p:nvSpPr>
        <p:spPr>
          <a:xfrm>
            <a:off x="8589723" y="4605246"/>
            <a:ext cx="3053743"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Distance from Path of Typhoon</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66" name="Content Placeholder 2">
            <a:extLst>
              <a:ext uri="{FF2B5EF4-FFF2-40B4-BE49-F238E27FC236}">
                <a16:creationId xmlns:a16="http://schemas.microsoft.com/office/drawing/2014/main" id="{7F162BCF-38F6-78ED-FCFB-1B6698B41C3E}"/>
              </a:ext>
            </a:extLst>
          </p:cNvPr>
          <p:cNvSpPr txBox="1">
            <a:spLocks/>
          </p:cNvSpPr>
          <p:nvPr/>
        </p:nvSpPr>
        <p:spPr>
          <a:xfrm>
            <a:off x="5403126" y="5235525"/>
            <a:ext cx="6341834" cy="122338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D12510"/>
              </a:buClr>
              <a:buSzPct val="100000"/>
              <a:buFont typeface="Calibri" panose="020F0502020204030204" pitchFamily="34" charset="0"/>
              <a:buNone/>
              <a:tabLst/>
              <a:defRPr/>
            </a:pPr>
            <a:r>
              <a:rPr kumimoji="0" lang="en-US" sz="1600" b="1" i="0" u="none" strike="noStrike" kern="1200" cap="none" spc="0" normalizeH="0" baseline="0" noProof="0" dirty="0">
                <a:ln>
                  <a:noFill/>
                </a:ln>
                <a:solidFill>
                  <a:srgbClr val="D12510">
                    <a:lumMod val="75000"/>
                  </a:srgbClr>
                </a:solidFill>
                <a:effectLst/>
                <a:uLnTx/>
                <a:uFillTx/>
                <a:latin typeface="Century Schoolbook" panose="02040604050505020304"/>
                <a:ea typeface="+mn-ea"/>
                <a:cs typeface="+mn-cs"/>
              </a:rPr>
              <a:t>Converted Impact Layer </a:t>
            </a:r>
          </a:p>
          <a:p>
            <a:pPr marL="91440" marR="0" lvl="0" indent="-91440" algn="l" defTabSz="914400" rtl="0" eaLnBrk="1" fontAlgn="auto" latinLnBrk="0" hangingPunct="1">
              <a:lnSpc>
                <a:spcPct val="90000"/>
              </a:lnSpc>
              <a:spcBef>
                <a:spcPts val="1200"/>
              </a:spcBef>
              <a:spcAft>
                <a:spcPts val="200"/>
              </a:spcAft>
              <a:buClr>
                <a:srgbClr val="D12510"/>
              </a:buClr>
              <a:buSzPct val="100000"/>
              <a:buFont typeface="Arial" panose="020B0604020202020204" pitchFamily="34" charset="0"/>
              <a:buChar char="•"/>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This layer is a combination of all the data above, which was then normalized and categorized into Low Impact, Medium Impact and High Impact.</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13382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607DE2FC-41FE-6114-CA05-0BB4B1B0E1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402" r="-100"/>
          <a:stretch/>
        </p:blipFill>
        <p:spPr bwMode="auto">
          <a:xfrm rot="5400000">
            <a:off x="3630962" y="-3630971"/>
            <a:ext cx="4930066" cy="1219200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BD22D3B-672B-4115-9594-5C347CE1C20E}"/>
              </a:ext>
            </a:extLst>
          </p:cNvPr>
          <p:cNvSpPr>
            <a:spLocks noGrp="1"/>
          </p:cNvSpPr>
          <p:nvPr>
            <p:ph type="title"/>
          </p:nvPr>
        </p:nvSpPr>
        <p:spPr>
          <a:xfrm>
            <a:off x="1097280" y="5074920"/>
            <a:ext cx="10113264" cy="659275"/>
          </a:xfrm>
        </p:spPr>
        <p:txBody>
          <a:bodyPr/>
          <a:lstStyle/>
          <a:p>
            <a:pPr algn="ctr"/>
            <a:r>
              <a:rPr lang="en-PH" dirty="0">
                <a:solidFill>
                  <a:srgbClr val="39373D"/>
                </a:solidFill>
              </a:rPr>
              <a:t>Introduction</a:t>
            </a:r>
          </a:p>
        </p:txBody>
      </p:sp>
      <p:sp>
        <p:nvSpPr>
          <p:cNvPr id="8" name="Text Placeholder 7">
            <a:extLst>
              <a:ext uri="{FF2B5EF4-FFF2-40B4-BE49-F238E27FC236}">
                <a16:creationId xmlns:a16="http://schemas.microsoft.com/office/drawing/2014/main" id="{BEDDECE0-6583-4CF9-ACF3-6D42CE8DCA18}"/>
              </a:ext>
            </a:extLst>
          </p:cNvPr>
          <p:cNvSpPr>
            <a:spLocks noGrp="1"/>
          </p:cNvSpPr>
          <p:nvPr>
            <p:ph type="body" sz="half" idx="2"/>
          </p:nvPr>
        </p:nvSpPr>
        <p:spPr>
          <a:xfrm>
            <a:off x="0" y="5842107"/>
            <a:ext cx="12192000" cy="659275"/>
          </a:xfrm>
        </p:spPr>
        <p:txBody>
          <a:bodyPr>
            <a:normAutofit/>
          </a:bodyPr>
          <a:lstStyle/>
          <a:p>
            <a:pPr algn="ctr"/>
            <a:r>
              <a:rPr lang="en-US" dirty="0">
                <a:solidFill>
                  <a:srgbClr val="39373D"/>
                </a:solidFill>
              </a:rPr>
              <a:t>On 16 December 2021, Typhoon Rai (local name Odette) brought torrential rains, violent winds, landslides, and storm surges in the provinces of Surigao del Norte and </a:t>
            </a:r>
            <a:r>
              <a:rPr lang="en-US" dirty="0" err="1">
                <a:solidFill>
                  <a:srgbClr val="39373D"/>
                </a:solidFill>
              </a:rPr>
              <a:t>Dinagat</a:t>
            </a:r>
            <a:r>
              <a:rPr lang="en-US" dirty="0">
                <a:solidFill>
                  <a:srgbClr val="39373D"/>
                </a:solidFill>
              </a:rPr>
              <a:t> Islands in Mindanao, in five provinces of Visayas, and in the island of Palawan in Luzon before it exited the Philippine area of responsibility on 17 December. –UNHCR</a:t>
            </a:r>
          </a:p>
        </p:txBody>
      </p:sp>
      <p:sp>
        <p:nvSpPr>
          <p:cNvPr id="4" name="Footer Placeholder 3">
            <a:extLst>
              <a:ext uri="{FF2B5EF4-FFF2-40B4-BE49-F238E27FC236}">
                <a16:creationId xmlns:a16="http://schemas.microsoft.com/office/drawing/2014/main" id="{789A709D-5521-45D8-A00D-1D972A5579AA}"/>
              </a:ext>
            </a:extLst>
          </p:cNvPr>
          <p:cNvSpPr>
            <a:spLocks noGrp="1"/>
          </p:cNvSpPr>
          <p:nvPr>
            <p:ph type="ftr" sz="quarter" idx="11"/>
          </p:nvPr>
        </p:nvSpPr>
        <p:spPr/>
        <p:txBody>
          <a:bodyPr/>
          <a:lstStyle/>
          <a:p>
            <a:r>
              <a:rPr lang="en-PH" dirty="0">
                <a:solidFill>
                  <a:srgbClr val="39373D"/>
                </a:solidFill>
              </a:rPr>
              <a:t>Priority Areas for Reforestation</a:t>
            </a:r>
          </a:p>
        </p:txBody>
      </p:sp>
      <p:sp>
        <p:nvSpPr>
          <p:cNvPr id="5" name="Slide Number Placeholder 4">
            <a:extLst>
              <a:ext uri="{FF2B5EF4-FFF2-40B4-BE49-F238E27FC236}">
                <a16:creationId xmlns:a16="http://schemas.microsoft.com/office/drawing/2014/main" id="{EBC23BBE-2FD4-48CE-A70B-AE76360C4F88}"/>
              </a:ext>
            </a:extLst>
          </p:cNvPr>
          <p:cNvSpPr>
            <a:spLocks noGrp="1"/>
          </p:cNvSpPr>
          <p:nvPr>
            <p:ph type="sldNum" sz="quarter" idx="12"/>
          </p:nvPr>
        </p:nvSpPr>
        <p:spPr/>
        <p:txBody>
          <a:bodyPr/>
          <a:lstStyle/>
          <a:p>
            <a:fld id="{9F909BAD-3646-402D-AC30-3DBF86AA0FCB}" type="slidenum">
              <a:rPr lang="en-PH" smtClean="0"/>
              <a:t>2</a:t>
            </a:fld>
            <a:endParaRPr lang="en-PH"/>
          </a:p>
        </p:txBody>
      </p:sp>
      <p:sp>
        <p:nvSpPr>
          <p:cNvPr id="12" name="TextBox 11">
            <a:extLst>
              <a:ext uri="{FF2B5EF4-FFF2-40B4-BE49-F238E27FC236}">
                <a16:creationId xmlns:a16="http://schemas.microsoft.com/office/drawing/2014/main" id="{71FA557B-C50C-4D78-86BC-9F79A77AD305}"/>
              </a:ext>
            </a:extLst>
          </p:cNvPr>
          <p:cNvSpPr txBox="1"/>
          <p:nvPr/>
        </p:nvSpPr>
        <p:spPr>
          <a:xfrm>
            <a:off x="0" y="4643455"/>
            <a:ext cx="6096000" cy="246221"/>
          </a:xfrm>
          <a:prstGeom prst="rect">
            <a:avLst/>
          </a:prstGeom>
          <a:noFill/>
        </p:spPr>
        <p:txBody>
          <a:bodyPr wrap="square">
            <a:spAutoFit/>
          </a:bodyPr>
          <a:lstStyle/>
          <a:p>
            <a:r>
              <a:rPr lang="en-PH" sz="1000" b="0" i="0" u="none" strike="noStrike" dirty="0">
                <a:solidFill>
                  <a:schemeClr val="tx2"/>
                </a:solidFill>
                <a:effectLst/>
                <a:latin typeface="-apple-system"/>
                <a:hlinkClick r:id="rId4">
                  <a:extLst>
                    <a:ext uri="{A12FA001-AC4F-418D-AE19-62706E023703}">
                      <ahyp:hlinkClr xmlns:ahyp="http://schemas.microsoft.com/office/drawing/2018/hyperlinkcolor" val="tx"/>
                    </a:ext>
                  </a:extLst>
                </a:hlinkClick>
              </a:rPr>
              <a:t>Viviana </a:t>
            </a:r>
            <a:r>
              <a:rPr lang="en-PH" sz="1000" b="0" i="0" u="none" strike="noStrike" dirty="0" err="1">
                <a:solidFill>
                  <a:schemeClr val="tx2"/>
                </a:solidFill>
                <a:effectLst/>
                <a:latin typeface="-apple-system"/>
                <a:hlinkClick r:id="rId4">
                  <a:extLst>
                    <a:ext uri="{A12FA001-AC4F-418D-AE19-62706E023703}">
                      <ahyp:hlinkClr xmlns:ahyp="http://schemas.microsoft.com/office/drawing/2018/hyperlinkcolor" val="tx"/>
                    </a:ext>
                  </a:extLst>
                </a:hlinkClick>
              </a:rPr>
              <a:t>Rishe</a:t>
            </a:r>
            <a:r>
              <a:rPr lang="en-PH" sz="1000" b="0" i="0" u="none" strike="noStrike" dirty="0">
                <a:solidFill>
                  <a:schemeClr val="tx2"/>
                </a:solidFill>
                <a:effectLst/>
                <a:latin typeface="-apple-system"/>
              </a:rPr>
              <a:t> (August 9, 2018)</a:t>
            </a:r>
          </a:p>
        </p:txBody>
      </p:sp>
      <p:pic>
        <p:nvPicPr>
          <p:cNvPr id="14" name="Picture Placeholder 13" descr="A picture containing sky, outdoor&#10;&#10;Description automatically generated">
            <a:extLst>
              <a:ext uri="{FF2B5EF4-FFF2-40B4-BE49-F238E27FC236}">
                <a16:creationId xmlns:a16="http://schemas.microsoft.com/office/drawing/2014/main" id="{F2BE1BD7-1369-33C7-B485-65D86F2EEE03}"/>
              </a:ext>
            </a:extLst>
          </p:cNvPr>
          <p:cNvPicPr>
            <a:picLocks noGrp="1" noChangeAspect="1"/>
          </p:cNvPicPr>
          <p:nvPr>
            <p:ph type="pic" idx="1"/>
          </p:nvPr>
        </p:nvPicPr>
        <p:blipFill rotWithShape="1">
          <a:blip r:embed="rId5">
            <a:duotone>
              <a:prstClr val="black"/>
              <a:schemeClr val="tx2">
                <a:tint val="45000"/>
                <a:satMod val="400000"/>
              </a:schemeClr>
            </a:duotone>
            <a:extLst>
              <a:ext uri="{28A0092B-C50C-407E-A947-70E740481C1C}">
                <a14:useLocalDpi xmlns:a14="http://schemas.microsoft.com/office/drawing/2010/main" val="0"/>
              </a:ext>
            </a:extLst>
          </a:blip>
          <a:srcRect t="41508" b="28258"/>
          <a:stretch/>
        </p:blipFill>
        <p:spPr>
          <a:xfrm>
            <a:off x="0" y="0"/>
            <a:ext cx="12191985" cy="4915076"/>
          </a:xfrm>
        </p:spPr>
      </p:pic>
      <p:sp>
        <p:nvSpPr>
          <p:cNvPr id="16" name="TextBox 15">
            <a:extLst>
              <a:ext uri="{FF2B5EF4-FFF2-40B4-BE49-F238E27FC236}">
                <a16:creationId xmlns:a16="http://schemas.microsoft.com/office/drawing/2014/main" id="{216819D8-FF00-AF5D-F3E4-4DC695E6F76A}"/>
              </a:ext>
            </a:extLst>
          </p:cNvPr>
          <p:cNvSpPr txBox="1"/>
          <p:nvPr/>
        </p:nvSpPr>
        <p:spPr>
          <a:xfrm>
            <a:off x="-8" y="4682108"/>
            <a:ext cx="6096000" cy="246221"/>
          </a:xfrm>
          <a:prstGeom prst="rect">
            <a:avLst/>
          </a:prstGeom>
          <a:noFill/>
        </p:spPr>
        <p:txBody>
          <a:bodyPr wrap="square">
            <a:spAutoFit/>
          </a:bodyPr>
          <a:lstStyle/>
          <a:p>
            <a:r>
              <a:rPr lang="en-PH" sz="1000" b="0" i="0" u="none" strike="noStrike" dirty="0">
                <a:solidFill>
                  <a:srgbClr val="39373D"/>
                </a:solidFill>
                <a:effectLst/>
                <a:latin typeface="-apple-system"/>
              </a:rPr>
              <a:t>Mark Cabanlit (2021)</a:t>
            </a:r>
          </a:p>
        </p:txBody>
      </p:sp>
    </p:spTree>
    <p:extLst>
      <p:ext uri="{BB962C8B-B14F-4D97-AF65-F5344CB8AC3E}">
        <p14:creationId xmlns:p14="http://schemas.microsoft.com/office/powerpoint/2010/main" val="833603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20</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7" name="Picture 6" descr="Map&#10;&#10;Description automatically generated">
            <a:extLst>
              <a:ext uri="{FF2B5EF4-FFF2-40B4-BE49-F238E27FC236}">
                <a16:creationId xmlns:a16="http://schemas.microsoft.com/office/drawing/2014/main" id="{F187C4B8-73E1-5D25-2752-A0BDE12AF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5338800" cy="6858876"/>
          </a:xfrm>
          <a:prstGeom prst="rect">
            <a:avLst/>
          </a:prstGeom>
        </p:spPr>
      </p:pic>
    </p:spTree>
    <p:extLst>
      <p:ext uri="{BB962C8B-B14F-4D97-AF65-F5344CB8AC3E}">
        <p14:creationId xmlns:p14="http://schemas.microsoft.com/office/powerpoint/2010/main" val="375155289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21</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9" name="Picture 8" descr="Map&#10;&#10;Description automatically generated">
            <a:extLst>
              <a:ext uri="{FF2B5EF4-FFF2-40B4-BE49-F238E27FC236}">
                <a16:creationId xmlns:a16="http://schemas.microsoft.com/office/drawing/2014/main" id="{987497D3-53E8-F073-EC2D-468434853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316721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22</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11" name="Picture 10" descr="Map&#10;&#10;Description automatically generated">
            <a:extLst>
              <a:ext uri="{FF2B5EF4-FFF2-40B4-BE49-F238E27FC236}">
                <a16:creationId xmlns:a16="http://schemas.microsoft.com/office/drawing/2014/main" id="{C5C45F41-8A1D-7923-16A2-09A6309EA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243265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23</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Land Cover</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13" name="Picture 12" descr="Map&#10;&#10;Description automatically generated">
            <a:extLst>
              <a:ext uri="{FF2B5EF4-FFF2-40B4-BE49-F238E27FC236}">
                <a16:creationId xmlns:a16="http://schemas.microsoft.com/office/drawing/2014/main" id="{B4C2593D-66DE-BBDB-6808-0A4A13385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346144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24</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Land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Green Band</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15" name="Picture 14" descr="Map&#10;&#10;Description automatically generated">
            <a:extLst>
              <a:ext uri="{FF2B5EF4-FFF2-40B4-BE49-F238E27FC236}">
                <a16:creationId xmlns:a16="http://schemas.microsoft.com/office/drawing/2014/main" id="{B8278D24-78D2-7A92-C021-C86E94B04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409371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25</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Land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Green Band</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Tree Cover</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17" name="Picture 16" descr="Map&#10;&#10;Description automatically generated">
            <a:extLst>
              <a:ext uri="{FF2B5EF4-FFF2-40B4-BE49-F238E27FC236}">
                <a16:creationId xmlns:a16="http://schemas.microsoft.com/office/drawing/2014/main" id="{FFA738D0-3E25-99EF-42D8-6023B2BA5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421363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26</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Land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Green Band</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Tree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4" y="3812282"/>
            <a:ext cx="3715766"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Biomass Carbon</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19" name="Picture 18" descr="Map&#10;&#10;Description automatically generated">
            <a:extLst>
              <a:ext uri="{FF2B5EF4-FFF2-40B4-BE49-F238E27FC236}">
                <a16:creationId xmlns:a16="http://schemas.microsoft.com/office/drawing/2014/main" id="{C0EC1C3C-19B9-E001-0AEC-051BF5B72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359957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27</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Land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Green Band</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Tree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3" y="3812282"/>
            <a:ext cx="353115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Biomass Carbon</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4" name="Content Placeholder 2">
            <a:extLst>
              <a:ext uri="{FF2B5EF4-FFF2-40B4-BE49-F238E27FC236}">
                <a16:creationId xmlns:a16="http://schemas.microsoft.com/office/drawing/2014/main" id="{B2895192-2DAE-FB97-9517-1F3B50FA62B0}"/>
              </a:ext>
            </a:extLst>
          </p:cNvPr>
          <p:cNvSpPr txBox="1">
            <a:spLocks/>
          </p:cNvSpPr>
          <p:nvPr/>
        </p:nvSpPr>
        <p:spPr>
          <a:xfrm>
            <a:off x="8589723" y="4209784"/>
            <a:ext cx="3053743"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Global Human Modification</a:t>
            </a:r>
          </a:p>
        </p:txBody>
      </p:sp>
      <p:pic>
        <p:nvPicPr>
          <p:cNvPr id="21" name="Picture 20" descr="Map&#10;&#10;Description automatically generated">
            <a:extLst>
              <a:ext uri="{FF2B5EF4-FFF2-40B4-BE49-F238E27FC236}">
                <a16:creationId xmlns:a16="http://schemas.microsoft.com/office/drawing/2014/main" id="{D0A2BBF0-3098-14A5-146F-55E31865F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179364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28</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Land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Green Band</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Tree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3" y="3812282"/>
            <a:ext cx="353115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Biomass Carbon</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4" name="Content Placeholder 2">
            <a:extLst>
              <a:ext uri="{FF2B5EF4-FFF2-40B4-BE49-F238E27FC236}">
                <a16:creationId xmlns:a16="http://schemas.microsoft.com/office/drawing/2014/main" id="{B2895192-2DAE-FB97-9517-1F3B50FA62B0}"/>
              </a:ext>
            </a:extLst>
          </p:cNvPr>
          <p:cNvSpPr txBox="1">
            <a:spLocks/>
          </p:cNvSpPr>
          <p:nvPr/>
        </p:nvSpPr>
        <p:spPr>
          <a:xfrm>
            <a:off x="8589723"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Global Human Modification</a:t>
            </a:r>
          </a:p>
        </p:txBody>
      </p:sp>
      <p:sp>
        <p:nvSpPr>
          <p:cNvPr id="66" name="Content Placeholder 2">
            <a:extLst>
              <a:ext uri="{FF2B5EF4-FFF2-40B4-BE49-F238E27FC236}">
                <a16:creationId xmlns:a16="http://schemas.microsoft.com/office/drawing/2014/main" id="{7F162BCF-38F6-78ED-FCFB-1B6698B41C3E}"/>
              </a:ext>
            </a:extLst>
          </p:cNvPr>
          <p:cNvSpPr txBox="1">
            <a:spLocks/>
          </p:cNvSpPr>
          <p:nvPr/>
        </p:nvSpPr>
        <p:spPr>
          <a:xfrm>
            <a:off x="5403126" y="5235525"/>
            <a:ext cx="6341834" cy="1223384"/>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D12510"/>
              </a:buClr>
              <a:buSzPct val="100000"/>
              <a:buFont typeface="Calibri" panose="020F0502020204030204" pitchFamily="34" charset="0"/>
              <a:buNone/>
              <a:tabLst/>
              <a:defRPr/>
            </a:pPr>
            <a:r>
              <a:rPr kumimoji="0" lang="en-US" sz="1600" b="1" i="0" u="none" strike="noStrike" kern="1200" cap="none" spc="0" normalizeH="0" baseline="0" noProof="0" dirty="0">
                <a:ln>
                  <a:noFill/>
                </a:ln>
                <a:solidFill>
                  <a:srgbClr val="D12510">
                    <a:lumMod val="75000"/>
                  </a:srgbClr>
                </a:solidFill>
                <a:effectLst/>
                <a:uLnTx/>
                <a:uFillTx/>
                <a:latin typeface="Century Schoolbook" panose="02040604050505020304"/>
                <a:ea typeface="+mn-ea"/>
                <a:cs typeface="+mn-cs"/>
              </a:rPr>
              <a:t>Converted Adaptive Capacity Layer </a:t>
            </a:r>
          </a:p>
          <a:p>
            <a:pPr marL="91440" marR="0" lvl="0" indent="-91440" algn="l" defTabSz="914400" rtl="0" eaLnBrk="1" fontAlgn="auto" latinLnBrk="0" hangingPunct="1">
              <a:lnSpc>
                <a:spcPct val="90000"/>
              </a:lnSpc>
              <a:spcBef>
                <a:spcPts val="1200"/>
              </a:spcBef>
              <a:spcAft>
                <a:spcPts val="200"/>
              </a:spcAft>
              <a:buClr>
                <a:srgbClr val="D12510"/>
              </a:buClr>
              <a:buSzPct val="100000"/>
              <a:buFont typeface="Arial" panose="020B0604020202020204" pitchFamily="34" charset="0"/>
              <a:buChar char="•"/>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This layer is a combination of all the data above, which was then normalized and categorized into Low Adaptive Capacity, Medium Adaptive Capacity and High Adaptive Capacity.</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23" name="Picture 22" descr="Map&#10;&#10;Description automatically generated">
            <a:extLst>
              <a:ext uri="{FF2B5EF4-FFF2-40B4-BE49-F238E27FC236}">
                <a16:creationId xmlns:a16="http://schemas.microsoft.com/office/drawing/2014/main" id="{2418A8CE-DF49-8DE0-D618-ACDF2E44C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384799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04CC769D-244F-E65C-3D0D-2227C8EC2A36}"/>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8000" dirty="0">
                <a:solidFill>
                  <a:schemeClr val="tx1">
                    <a:lumMod val="85000"/>
                    <a:lumOff val="15000"/>
                  </a:schemeClr>
                </a:solidFill>
              </a:rPr>
              <a:t>Potential Sites</a:t>
            </a:r>
          </a:p>
        </p:txBody>
      </p:sp>
      <p:cxnSp>
        <p:nvCxnSpPr>
          <p:cNvPr id="20" name="Straight Connector 19">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5BF6219-B2F2-071C-6310-20A5B5F15DED}"/>
              </a:ext>
            </a:extLst>
          </p:cNvPr>
          <p:cNvSpPr>
            <a:spLocks noGrp="1"/>
          </p:cNvSpPr>
          <p:nvPr>
            <p:ph type="ftr" sz="quarter" idx="11"/>
          </p:nvPr>
        </p:nvSpPr>
        <p:spPr>
          <a:xfrm>
            <a:off x="6853202" y="6446837"/>
            <a:ext cx="3891618"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all" spc="0" normalizeH="0" baseline="0" noProof="0" dirty="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89707565-0593-F11F-3728-8ADF36EB6A65}"/>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9F909BAD-3646-402D-AC30-3DBF86AA0FCB}" type="slidenum">
              <a:rPr kumimoji="0" lang="en-US"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29</a:t>
            </a:fld>
            <a:endParaRPr kumimoji="0" lang="en-US"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9" name="Content Placeholder 8">
            <a:extLst>
              <a:ext uri="{FF2B5EF4-FFF2-40B4-BE49-F238E27FC236}">
                <a16:creationId xmlns:a16="http://schemas.microsoft.com/office/drawing/2014/main" id="{5598CBE8-7AC6-7659-3BA1-356E1B1C579E}"/>
              </a:ext>
            </a:extLst>
          </p:cNvPr>
          <p:cNvSpPr>
            <a:spLocks noGrp="1"/>
          </p:cNvSpPr>
          <p:nvPr>
            <p:ph idx="1"/>
          </p:nvPr>
        </p:nvSpPr>
        <p:spPr>
          <a:xfrm>
            <a:off x="6805051" y="4373938"/>
            <a:ext cx="4644403" cy="1215813"/>
          </a:xfrm>
        </p:spPr>
        <p:txBody>
          <a:bodyPr>
            <a:normAutofit/>
          </a:bodyPr>
          <a:lstStyle/>
          <a:p>
            <a:r>
              <a:rPr lang="en-US" sz="1600" dirty="0"/>
              <a:t>Candidate sites for reforestation can be estimated by cross referencing impact and adaptive capacity layers as per the table below.</a:t>
            </a:r>
            <a:endParaRPr lang="en-PH" sz="1600" dirty="0"/>
          </a:p>
        </p:txBody>
      </p:sp>
      <p:pic>
        <p:nvPicPr>
          <p:cNvPr id="11" name="Picture 10" descr="Map&#10;&#10;Description automatically generated">
            <a:extLst>
              <a:ext uri="{FF2B5EF4-FFF2-40B4-BE49-F238E27FC236}">
                <a16:creationId xmlns:a16="http://schemas.microsoft.com/office/drawing/2014/main" id="{E40C3B59-C628-458C-FBE9-0C7905870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28" y="-719677"/>
            <a:ext cx="6096001" cy="7831668"/>
          </a:xfrm>
          <a:prstGeom prst="rect">
            <a:avLst/>
          </a:prstGeom>
        </p:spPr>
      </p:pic>
      <p:pic>
        <p:nvPicPr>
          <p:cNvPr id="17" name="Picture 16" descr="Table, calendar&#10;&#10;Description automatically generated with medium confidence">
            <a:extLst>
              <a:ext uri="{FF2B5EF4-FFF2-40B4-BE49-F238E27FC236}">
                <a16:creationId xmlns:a16="http://schemas.microsoft.com/office/drawing/2014/main" id="{CAA0B423-16F8-10B2-BC72-3E6B4FCFC436}"/>
              </a:ext>
            </a:extLst>
          </p:cNvPr>
          <p:cNvPicPr>
            <a:picLocks noChangeAspect="1"/>
          </p:cNvPicPr>
          <p:nvPr/>
        </p:nvPicPr>
        <p:blipFill rotWithShape="1">
          <a:blip r:embed="rId3">
            <a:duotone>
              <a:schemeClr val="accent1">
                <a:shade val="45000"/>
                <a:satMod val="135000"/>
              </a:schemeClr>
              <a:prstClr val="white"/>
            </a:duotone>
          </a:blip>
          <a:srcRect t="13965" r="1905"/>
          <a:stretch/>
        </p:blipFill>
        <p:spPr>
          <a:xfrm>
            <a:off x="6801891" y="5164224"/>
            <a:ext cx="2892385" cy="1151803"/>
          </a:xfrm>
          <a:prstGeom prst="rect">
            <a:avLst/>
          </a:prstGeom>
        </p:spPr>
      </p:pic>
    </p:spTree>
    <p:extLst>
      <p:ext uri="{BB962C8B-B14F-4D97-AF65-F5344CB8AC3E}">
        <p14:creationId xmlns:p14="http://schemas.microsoft.com/office/powerpoint/2010/main" val="3090650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599FBE-BCC8-2E29-4B51-E5B987B88AE9}"/>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a:t>Super Typhoon Odette (Rai) </a:t>
            </a:r>
          </a:p>
        </p:txBody>
      </p:sp>
      <p:pic>
        <p:nvPicPr>
          <p:cNvPr id="10" name="Content Placeholder 9" descr="A person standing next to a tree&#10;&#10;Description automatically generated with low confidence">
            <a:extLst>
              <a:ext uri="{FF2B5EF4-FFF2-40B4-BE49-F238E27FC236}">
                <a16:creationId xmlns:a16="http://schemas.microsoft.com/office/drawing/2014/main" id="{A0B62718-B98F-A081-4590-E843C4D45E49}"/>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l="513" r="8220" b="5"/>
          <a:stretch/>
        </p:blipFill>
        <p:spPr>
          <a:xfrm>
            <a:off x="1183017" y="1916318"/>
            <a:ext cx="2376058" cy="3471012"/>
          </a:xfrm>
          <a:prstGeom prst="rect">
            <a:avLst/>
          </a:prstGeom>
        </p:spPr>
      </p:pic>
      <p:pic>
        <p:nvPicPr>
          <p:cNvPr id="12" name="Picture 11" descr="A picture containing sky, outdoor&#10;&#10;Description automatically generated">
            <a:extLst>
              <a:ext uri="{FF2B5EF4-FFF2-40B4-BE49-F238E27FC236}">
                <a16:creationId xmlns:a16="http://schemas.microsoft.com/office/drawing/2014/main" id="{B1CF6F13-CAD1-2244-8611-A61E5F7DBB32}"/>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t="28467" r="-2" b="19290"/>
          <a:stretch/>
        </p:blipFill>
        <p:spPr>
          <a:xfrm>
            <a:off x="3719942" y="1916318"/>
            <a:ext cx="2376057" cy="1655073"/>
          </a:xfrm>
          <a:prstGeom prst="rect">
            <a:avLst/>
          </a:prstGeom>
        </p:spPr>
      </p:pic>
      <p:pic>
        <p:nvPicPr>
          <p:cNvPr id="14" name="Content Placeholder 13" descr="A picture containing outdoor, tree, sky, plant&#10;&#10;Description automatically generated">
            <a:extLst>
              <a:ext uri="{FF2B5EF4-FFF2-40B4-BE49-F238E27FC236}">
                <a16:creationId xmlns:a16="http://schemas.microsoft.com/office/drawing/2014/main" id="{65BB85B9-78D2-A4A6-5377-0865B5613DD0}"/>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val="0"/>
              </a:ext>
            </a:extLst>
          </a:blip>
          <a:srcRect t="5314" r="-2" b="1809"/>
          <a:stretch/>
        </p:blipFill>
        <p:spPr>
          <a:xfrm>
            <a:off x="3719942" y="3732259"/>
            <a:ext cx="2376057" cy="1655072"/>
          </a:xfrm>
          <a:prstGeom prst="rect">
            <a:avLst/>
          </a:prstGeom>
        </p:spPr>
      </p:pic>
      <p:sp>
        <p:nvSpPr>
          <p:cNvPr id="55" name="Content Placeholder 54">
            <a:extLst>
              <a:ext uri="{FF2B5EF4-FFF2-40B4-BE49-F238E27FC236}">
                <a16:creationId xmlns:a16="http://schemas.microsoft.com/office/drawing/2014/main" id="{1BACC97A-F1DC-4392-8DC1-5E94131199CA}"/>
              </a:ext>
            </a:extLst>
          </p:cNvPr>
          <p:cNvSpPr>
            <a:spLocks noGrp="1"/>
          </p:cNvSpPr>
          <p:nvPr>
            <p:ph idx="1"/>
          </p:nvPr>
        </p:nvSpPr>
        <p:spPr>
          <a:xfrm>
            <a:off x="6351639" y="1845734"/>
            <a:ext cx="4804041" cy="4016586"/>
          </a:xfrm>
        </p:spPr>
        <p:txBody>
          <a:bodyPr>
            <a:normAutofit fontScale="85000" lnSpcReduction="10000"/>
          </a:bodyPr>
          <a:lstStyle/>
          <a:p>
            <a:r>
              <a:rPr lang="en-US" dirty="0"/>
              <a:t>Almost 5 months after the typhoon, I am glad to say that we are slowly recovering from the damages brought about by the typhoon.</a:t>
            </a:r>
          </a:p>
          <a:p>
            <a:r>
              <a:rPr lang="en-US" dirty="0"/>
              <a:t>According to NDRRMC, there have been </a:t>
            </a:r>
            <a:r>
              <a:rPr lang="en-PH" dirty="0"/>
              <a:t>2,276,535 </a:t>
            </a:r>
            <a:r>
              <a:rPr lang="en-US" dirty="0"/>
              <a:t>affected families, 405 deaths, and almost 2M damaged houses.</a:t>
            </a:r>
          </a:p>
          <a:p>
            <a:r>
              <a:rPr lang="en-US" dirty="0"/>
              <a:t>A lot has changed most specially in the rural areas, almost no shade can be seen since most trees have been toppled down by the Typhoon and that includes the tree that destroyed our house. </a:t>
            </a:r>
          </a:p>
          <a:p>
            <a:r>
              <a:rPr lang="en-US" dirty="0"/>
              <a:t>Although a few of the houses have already been repaired within the span of a few months, unfortunately other factors such as trees would require more time to recover.</a:t>
            </a:r>
            <a:endParaRPr lang="en-PH" dirty="0"/>
          </a:p>
          <a:p>
            <a:pPr marL="0" indent="0">
              <a:buNone/>
            </a:pPr>
            <a:endParaRPr lang="en-US" dirty="0"/>
          </a:p>
        </p:txBody>
      </p:sp>
      <p:sp>
        <p:nvSpPr>
          <p:cNvPr id="5" name="Footer Placeholder 4">
            <a:extLst>
              <a:ext uri="{FF2B5EF4-FFF2-40B4-BE49-F238E27FC236}">
                <a16:creationId xmlns:a16="http://schemas.microsoft.com/office/drawing/2014/main" id="{C5768713-D441-3AE1-195B-384D24AC6083}"/>
              </a:ext>
            </a:extLst>
          </p:cNvPr>
          <p:cNvSpPr>
            <a:spLocks noGrp="1"/>
          </p:cNvSpPr>
          <p:nvPr>
            <p:ph type="ftr" sz="quarter" idx="11"/>
          </p:nvPr>
        </p:nvSpPr>
        <p:spPr>
          <a:xfrm>
            <a:off x="3686185" y="6459785"/>
            <a:ext cx="4822804" cy="365125"/>
          </a:xfrm>
        </p:spPr>
        <p:txBody>
          <a:bodyPr vert="horz" lIns="91440" tIns="45720" rIns="91440" bIns="45720" rtlCol="0">
            <a:normAutofit/>
          </a:bodyPr>
          <a:lstStyle/>
          <a:p>
            <a:pPr>
              <a:spcAft>
                <a:spcPts val="600"/>
              </a:spcAft>
            </a:pPr>
            <a:r>
              <a:rPr lang="en-US" kern="1200" cap="all" baseline="0">
                <a:latin typeface="+mn-lt"/>
                <a:ea typeface="+mn-ea"/>
                <a:cs typeface="+mn-cs"/>
              </a:rPr>
              <a:t>Priority Areas for Reforestation</a:t>
            </a:r>
          </a:p>
        </p:txBody>
      </p:sp>
      <p:sp>
        <p:nvSpPr>
          <p:cNvPr id="6" name="Slide Number Placeholder 5">
            <a:extLst>
              <a:ext uri="{FF2B5EF4-FFF2-40B4-BE49-F238E27FC236}">
                <a16:creationId xmlns:a16="http://schemas.microsoft.com/office/drawing/2014/main" id="{982CFED1-170A-22D5-5577-11FBBBB89E09}"/>
              </a:ext>
            </a:extLst>
          </p:cNvPr>
          <p:cNvSpPr>
            <a:spLocks noGrp="1"/>
          </p:cNvSpPr>
          <p:nvPr>
            <p:ph type="sldNum" sz="quarter" idx="12"/>
          </p:nvPr>
        </p:nvSpPr>
        <p:spPr>
          <a:xfrm>
            <a:off x="9900458" y="6459785"/>
            <a:ext cx="1312025" cy="365125"/>
          </a:xfrm>
        </p:spPr>
        <p:txBody>
          <a:bodyPr vert="horz" lIns="91440" tIns="45720" rIns="91440" bIns="45720" rtlCol="0">
            <a:normAutofit/>
          </a:bodyPr>
          <a:lstStyle/>
          <a:p>
            <a:pPr>
              <a:spcAft>
                <a:spcPts val="600"/>
              </a:spcAft>
            </a:pPr>
            <a:fld id="{9F909BAD-3646-402D-AC30-3DBF86AA0FCB}" type="slidenum">
              <a:rPr lang="en-US" smtClean="0"/>
              <a:pPr>
                <a:spcAft>
                  <a:spcPts val="600"/>
                </a:spcAft>
              </a:pPr>
              <a:t>3</a:t>
            </a:fld>
            <a:endParaRPr lang="en-US"/>
          </a:p>
        </p:txBody>
      </p:sp>
      <p:sp>
        <p:nvSpPr>
          <p:cNvPr id="39" name="TextBox 38">
            <a:extLst>
              <a:ext uri="{FF2B5EF4-FFF2-40B4-BE49-F238E27FC236}">
                <a16:creationId xmlns:a16="http://schemas.microsoft.com/office/drawing/2014/main" id="{130820B1-641F-93DF-FD79-F15D08470B67}"/>
              </a:ext>
            </a:extLst>
          </p:cNvPr>
          <p:cNvSpPr txBox="1"/>
          <p:nvPr/>
        </p:nvSpPr>
        <p:spPr>
          <a:xfrm>
            <a:off x="1207794" y="5141109"/>
            <a:ext cx="6096000" cy="246221"/>
          </a:xfrm>
          <a:prstGeom prst="rect">
            <a:avLst/>
          </a:prstGeom>
          <a:noFill/>
        </p:spPr>
        <p:txBody>
          <a:bodyPr wrap="square">
            <a:spAutoFit/>
          </a:bodyPr>
          <a:lstStyle/>
          <a:p>
            <a:r>
              <a:rPr lang="en-PH" sz="1000" b="0" i="0" u="none" strike="noStrike" dirty="0">
                <a:solidFill>
                  <a:srgbClr val="B89551"/>
                </a:solidFill>
                <a:effectLst/>
                <a:latin typeface="-apple-system"/>
              </a:rPr>
              <a:t>Mark Cabanlit (2021)</a:t>
            </a:r>
          </a:p>
        </p:txBody>
      </p:sp>
    </p:spTree>
    <p:extLst>
      <p:ext uri="{BB962C8B-B14F-4D97-AF65-F5344CB8AC3E}">
        <p14:creationId xmlns:p14="http://schemas.microsoft.com/office/powerpoint/2010/main" val="3806375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CC769D-244F-E65C-3D0D-2227C8EC2A36}"/>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8000" dirty="0">
                <a:solidFill>
                  <a:schemeClr val="tx1">
                    <a:lumMod val="85000"/>
                    <a:lumOff val="15000"/>
                  </a:schemeClr>
                </a:solidFill>
              </a:rPr>
              <a:t>Potential Sites</a:t>
            </a:r>
          </a:p>
        </p:txBody>
      </p:sp>
      <p:cxnSp>
        <p:nvCxnSpPr>
          <p:cNvPr id="20" name="Straight Connector 19">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5BF6219-B2F2-071C-6310-20A5B5F15DED}"/>
              </a:ext>
            </a:extLst>
          </p:cNvPr>
          <p:cNvSpPr>
            <a:spLocks noGrp="1"/>
          </p:cNvSpPr>
          <p:nvPr>
            <p:ph type="ftr" sz="quarter" idx="11"/>
          </p:nvPr>
        </p:nvSpPr>
        <p:spPr>
          <a:xfrm>
            <a:off x="6853202" y="6446837"/>
            <a:ext cx="3891618" cy="365125"/>
          </a:xfrm>
        </p:spPr>
        <p:txBody>
          <a:bodyPr vert="horz" lIns="91440" tIns="45720" rIns="91440" bIns="45720" rtlCol="0" anchor="ctr">
            <a:normAutofit/>
          </a:bodyPr>
          <a:lstStyle/>
          <a:p>
            <a:pPr algn="l" defTabSz="914400">
              <a:spcAft>
                <a:spcPts val="600"/>
              </a:spcAft>
            </a:pPr>
            <a:r>
              <a:rPr lang="en-US" kern="1200" cap="all" baseline="0" dirty="0">
                <a:solidFill>
                  <a:schemeClr val="tx1">
                    <a:lumMod val="75000"/>
                    <a:lumOff val="25000"/>
                  </a:schemeClr>
                </a:solidFill>
                <a:latin typeface="+mn-lt"/>
                <a:ea typeface="+mn-ea"/>
                <a:cs typeface="+mn-cs"/>
              </a:rPr>
              <a:t>Priority Areas for Reforestation</a:t>
            </a:r>
          </a:p>
        </p:txBody>
      </p:sp>
      <p:sp>
        <p:nvSpPr>
          <p:cNvPr id="5" name="Slide Number Placeholder 4">
            <a:extLst>
              <a:ext uri="{FF2B5EF4-FFF2-40B4-BE49-F238E27FC236}">
                <a16:creationId xmlns:a16="http://schemas.microsoft.com/office/drawing/2014/main" id="{89707565-0593-F11F-3728-8ADF36EB6A65}"/>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defTabSz="914400">
              <a:spcAft>
                <a:spcPts val="600"/>
              </a:spcAft>
            </a:pPr>
            <a:fld id="{9F909BAD-3646-402D-AC30-3DBF86AA0FCB}" type="slidenum">
              <a:rPr lang="en-US">
                <a:solidFill>
                  <a:schemeClr val="tx1">
                    <a:lumMod val="75000"/>
                    <a:lumOff val="25000"/>
                  </a:schemeClr>
                </a:solidFill>
              </a:rPr>
              <a:pPr defTabSz="914400">
                <a:spcAft>
                  <a:spcPts val="600"/>
                </a:spcAft>
              </a:pPr>
              <a:t>30</a:t>
            </a:fld>
            <a:endParaRPr lang="en-US">
              <a:solidFill>
                <a:schemeClr val="tx1">
                  <a:lumMod val="75000"/>
                  <a:lumOff val="25000"/>
                </a:schemeClr>
              </a:solidFill>
            </a:endParaRPr>
          </a:p>
        </p:txBody>
      </p:sp>
      <p:sp>
        <p:nvSpPr>
          <p:cNvPr id="9" name="Content Placeholder 8">
            <a:extLst>
              <a:ext uri="{FF2B5EF4-FFF2-40B4-BE49-F238E27FC236}">
                <a16:creationId xmlns:a16="http://schemas.microsoft.com/office/drawing/2014/main" id="{5598CBE8-7AC6-7659-3BA1-356E1B1C579E}"/>
              </a:ext>
            </a:extLst>
          </p:cNvPr>
          <p:cNvSpPr>
            <a:spLocks noGrp="1"/>
          </p:cNvSpPr>
          <p:nvPr>
            <p:ph idx="1"/>
          </p:nvPr>
        </p:nvSpPr>
        <p:spPr>
          <a:xfrm>
            <a:off x="6805051" y="4373938"/>
            <a:ext cx="4644403" cy="1215813"/>
          </a:xfrm>
        </p:spPr>
        <p:txBody>
          <a:bodyPr>
            <a:normAutofit/>
          </a:bodyPr>
          <a:lstStyle/>
          <a:p>
            <a:r>
              <a:rPr lang="en-US" sz="1600" dirty="0"/>
              <a:t>Candidate sites for reforestation can be estimated by cross referencing impact and adaptive capacity layers as per the table below.</a:t>
            </a:r>
            <a:endParaRPr lang="en-PH" sz="1600" dirty="0"/>
          </a:p>
        </p:txBody>
      </p:sp>
      <p:pic>
        <p:nvPicPr>
          <p:cNvPr id="11" name="Picture 10" descr="Map&#10;&#10;Description automatically generated">
            <a:extLst>
              <a:ext uri="{FF2B5EF4-FFF2-40B4-BE49-F238E27FC236}">
                <a16:creationId xmlns:a16="http://schemas.microsoft.com/office/drawing/2014/main" id="{E40C3B59-C628-458C-FBE9-0C7905870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28" y="-719677"/>
            <a:ext cx="6096001" cy="7831668"/>
          </a:xfrm>
          <a:prstGeom prst="rect">
            <a:avLst/>
          </a:prstGeom>
        </p:spPr>
      </p:pic>
      <p:pic>
        <p:nvPicPr>
          <p:cNvPr id="17" name="Picture 16" descr="Table, calendar&#10;&#10;Description automatically generated with medium confidence">
            <a:extLst>
              <a:ext uri="{FF2B5EF4-FFF2-40B4-BE49-F238E27FC236}">
                <a16:creationId xmlns:a16="http://schemas.microsoft.com/office/drawing/2014/main" id="{CAA0B423-16F8-10B2-BC72-3E6B4FCFC436}"/>
              </a:ext>
            </a:extLst>
          </p:cNvPr>
          <p:cNvPicPr>
            <a:picLocks noChangeAspect="1"/>
          </p:cNvPicPr>
          <p:nvPr/>
        </p:nvPicPr>
        <p:blipFill rotWithShape="1">
          <a:blip r:embed="rId4">
            <a:duotone>
              <a:schemeClr val="accent1">
                <a:shade val="45000"/>
                <a:satMod val="135000"/>
              </a:schemeClr>
              <a:prstClr val="white"/>
            </a:duotone>
          </a:blip>
          <a:srcRect t="13965" r="1905"/>
          <a:stretch/>
        </p:blipFill>
        <p:spPr>
          <a:xfrm>
            <a:off x="6801891" y="5164224"/>
            <a:ext cx="2892385" cy="1151803"/>
          </a:xfrm>
          <a:prstGeom prst="rect">
            <a:avLst/>
          </a:prstGeom>
        </p:spPr>
      </p:pic>
      <p:grpSp>
        <p:nvGrpSpPr>
          <p:cNvPr id="19" name="Group 18">
            <a:extLst>
              <a:ext uri="{FF2B5EF4-FFF2-40B4-BE49-F238E27FC236}">
                <a16:creationId xmlns:a16="http://schemas.microsoft.com/office/drawing/2014/main" id="{37EF7C02-60E6-2E65-616A-251EAB0EDA4B}"/>
              </a:ext>
            </a:extLst>
          </p:cNvPr>
          <p:cNvGrpSpPr/>
          <p:nvPr/>
        </p:nvGrpSpPr>
        <p:grpSpPr>
          <a:xfrm>
            <a:off x="3531116" y="3023475"/>
            <a:ext cx="1310062" cy="837987"/>
            <a:chOff x="12005486" y="3901316"/>
            <a:chExt cx="1310062" cy="837987"/>
          </a:xfrm>
        </p:grpSpPr>
        <p:sp>
          <p:nvSpPr>
            <p:cNvPr id="21" name="TextBox 20">
              <a:extLst>
                <a:ext uri="{FF2B5EF4-FFF2-40B4-BE49-F238E27FC236}">
                  <a16:creationId xmlns:a16="http://schemas.microsoft.com/office/drawing/2014/main" id="{750FC581-F48C-A7A3-2A68-33CBE9CF086A}"/>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Tabango</a:t>
              </a:r>
              <a:endParaRPr lang="en-PH" sz="1000" i="1" dirty="0">
                <a:solidFill>
                  <a:srgbClr val="262626"/>
                </a:solidFill>
                <a:latin typeface="Century Schoolbook" panose="02040604050505020304" pitchFamily="18" charset="0"/>
              </a:endParaRPr>
            </a:p>
          </p:txBody>
        </p:sp>
        <p:grpSp>
          <p:nvGrpSpPr>
            <p:cNvPr id="22" name="Group 21">
              <a:extLst>
                <a:ext uri="{FF2B5EF4-FFF2-40B4-BE49-F238E27FC236}">
                  <a16:creationId xmlns:a16="http://schemas.microsoft.com/office/drawing/2014/main" id="{89011485-210E-DFA8-9008-9D26761A334B}"/>
                </a:ext>
              </a:extLst>
            </p:cNvPr>
            <p:cNvGrpSpPr/>
            <p:nvPr/>
          </p:nvGrpSpPr>
          <p:grpSpPr>
            <a:xfrm>
              <a:off x="12005486" y="4085733"/>
              <a:ext cx="1310061" cy="653570"/>
              <a:chOff x="7222573" y="6877949"/>
              <a:chExt cx="1310061" cy="653570"/>
            </a:xfrm>
          </p:grpSpPr>
          <p:grpSp>
            <p:nvGrpSpPr>
              <p:cNvPr id="23" name="Group 22">
                <a:extLst>
                  <a:ext uri="{FF2B5EF4-FFF2-40B4-BE49-F238E27FC236}">
                    <a16:creationId xmlns:a16="http://schemas.microsoft.com/office/drawing/2014/main" id="{2416C6E4-D132-8FD1-3AF1-AF49D448314D}"/>
                  </a:ext>
                </a:extLst>
              </p:cNvPr>
              <p:cNvGrpSpPr/>
              <p:nvPr/>
            </p:nvGrpSpPr>
            <p:grpSpPr>
              <a:xfrm>
                <a:off x="7649570" y="6895373"/>
                <a:ext cx="465035" cy="636146"/>
                <a:chOff x="7646670" y="7012080"/>
                <a:chExt cx="373380" cy="510766"/>
              </a:xfrm>
            </p:grpSpPr>
            <p:pic>
              <p:nvPicPr>
                <p:cNvPr id="25" name="Picture 6">
                  <a:extLst>
                    <a:ext uri="{FF2B5EF4-FFF2-40B4-BE49-F238E27FC236}">
                      <a16:creationId xmlns:a16="http://schemas.microsoft.com/office/drawing/2014/main" id="{BE82264A-FFA9-D957-FDCE-F336C469FDC6}"/>
                    </a:ext>
                  </a:extLst>
                </p:cNvPr>
                <p:cNvPicPr>
                  <a:picLocks noChangeAspect="1" noChangeArrowheads="1"/>
                </p:cNvPicPr>
                <p:nvPr/>
              </p:nvPicPr>
              <p:blipFill rotWithShape="1">
                <a:blip r:embed="rId5">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26" name="Oval 25">
                  <a:extLst>
                    <a:ext uri="{FF2B5EF4-FFF2-40B4-BE49-F238E27FC236}">
                      <a16:creationId xmlns:a16="http://schemas.microsoft.com/office/drawing/2014/main" id="{6188096F-E639-77F0-076B-674A5BDC92DA}"/>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24" name="TextBox 23">
                <a:extLst>
                  <a:ext uri="{FF2B5EF4-FFF2-40B4-BE49-F238E27FC236}">
                    <a16:creationId xmlns:a16="http://schemas.microsoft.com/office/drawing/2014/main" id="{EB43344F-CE8A-5370-30E5-1481D4B468C0}"/>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27" name="Group 26">
            <a:extLst>
              <a:ext uri="{FF2B5EF4-FFF2-40B4-BE49-F238E27FC236}">
                <a16:creationId xmlns:a16="http://schemas.microsoft.com/office/drawing/2014/main" id="{7FD85B82-70D9-FA7B-6B0C-FF9B5DF3EEC4}"/>
              </a:ext>
            </a:extLst>
          </p:cNvPr>
          <p:cNvGrpSpPr/>
          <p:nvPr/>
        </p:nvGrpSpPr>
        <p:grpSpPr>
          <a:xfrm>
            <a:off x="3876011" y="2440973"/>
            <a:ext cx="1310062" cy="837987"/>
            <a:chOff x="12005486" y="3901316"/>
            <a:chExt cx="1310062" cy="837987"/>
          </a:xfrm>
        </p:grpSpPr>
        <p:sp>
          <p:nvSpPr>
            <p:cNvPr id="28" name="TextBox 27">
              <a:extLst>
                <a:ext uri="{FF2B5EF4-FFF2-40B4-BE49-F238E27FC236}">
                  <a16:creationId xmlns:a16="http://schemas.microsoft.com/office/drawing/2014/main" id="{D22CE84D-3B10-8359-C3AF-4FF8365814A6}"/>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Laoang</a:t>
              </a:r>
              <a:endParaRPr lang="en-PH" sz="1000" i="1" dirty="0">
                <a:solidFill>
                  <a:srgbClr val="262626"/>
                </a:solidFill>
                <a:latin typeface="Century Schoolbook" panose="02040604050505020304" pitchFamily="18" charset="0"/>
              </a:endParaRPr>
            </a:p>
          </p:txBody>
        </p:sp>
        <p:grpSp>
          <p:nvGrpSpPr>
            <p:cNvPr id="29" name="Group 28">
              <a:extLst>
                <a:ext uri="{FF2B5EF4-FFF2-40B4-BE49-F238E27FC236}">
                  <a16:creationId xmlns:a16="http://schemas.microsoft.com/office/drawing/2014/main" id="{58972047-3066-AC74-9789-FF7662135150}"/>
                </a:ext>
              </a:extLst>
            </p:cNvPr>
            <p:cNvGrpSpPr/>
            <p:nvPr/>
          </p:nvGrpSpPr>
          <p:grpSpPr>
            <a:xfrm>
              <a:off x="12005486" y="4085733"/>
              <a:ext cx="1310061" cy="653570"/>
              <a:chOff x="7222573" y="6877949"/>
              <a:chExt cx="1310061" cy="653570"/>
            </a:xfrm>
          </p:grpSpPr>
          <p:grpSp>
            <p:nvGrpSpPr>
              <p:cNvPr id="30" name="Group 29">
                <a:extLst>
                  <a:ext uri="{FF2B5EF4-FFF2-40B4-BE49-F238E27FC236}">
                    <a16:creationId xmlns:a16="http://schemas.microsoft.com/office/drawing/2014/main" id="{0C8B8E23-BFB8-2C9B-FDFA-4D660CDADAC4}"/>
                  </a:ext>
                </a:extLst>
              </p:cNvPr>
              <p:cNvGrpSpPr/>
              <p:nvPr/>
            </p:nvGrpSpPr>
            <p:grpSpPr>
              <a:xfrm>
                <a:off x="7649570" y="6895373"/>
                <a:ext cx="465035" cy="636146"/>
                <a:chOff x="7646670" y="7012080"/>
                <a:chExt cx="373380" cy="510766"/>
              </a:xfrm>
            </p:grpSpPr>
            <p:pic>
              <p:nvPicPr>
                <p:cNvPr id="32" name="Picture 6">
                  <a:extLst>
                    <a:ext uri="{FF2B5EF4-FFF2-40B4-BE49-F238E27FC236}">
                      <a16:creationId xmlns:a16="http://schemas.microsoft.com/office/drawing/2014/main" id="{33F551B2-CCC8-92C5-A41D-5D27149B0FD9}"/>
                    </a:ext>
                  </a:extLst>
                </p:cNvPr>
                <p:cNvPicPr>
                  <a:picLocks noChangeAspect="1" noChangeArrowheads="1"/>
                </p:cNvPicPr>
                <p:nvPr/>
              </p:nvPicPr>
              <p:blipFill rotWithShape="1">
                <a:blip r:embed="rId5">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49997183-36A9-CA8D-A41B-AB16DCE6479F}"/>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31" name="TextBox 30">
                <a:extLst>
                  <a:ext uri="{FF2B5EF4-FFF2-40B4-BE49-F238E27FC236}">
                    <a16:creationId xmlns:a16="http://schemas.microsoft.com/office/drawing/2014/main" id="{FD7E27C2-21DA-EA4C-9B31-14CA7DAE2A9B}"/>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34" name="Group 33">
            <a:extLst>
              <a:ext uri="{FF2B5EF4-FFF2-40B4-BE49-F238E27FC236}">
                <a16:creationId xmlns:a16="http://schemas.microsoft.com/office/drawing/2014/main" id="{0CD6A991-BD02-4D69-B4CB-776DF533B69D}"/>
              </a:ext>
            </a:extLst>
          </p:cNvPr>
          <p:cNvGrpSpPr/>
          <p:nvPr/>
        </p:nvGrpSpPr>
        <p:grpSpPr>
          <a:xfrm>
            <a:off x="2660920" y="2959455"/>
            <a:ext cx="1310062" cy="837987"/>
            <a:chOff x="12005486" y="3901316"/>
            <a:chExt cx="1310062" cy="837987"/>
          </a:xfrm>
        </p:grpSpPr>
        <p:sp>
          <p:nvSpPr>
            <p:cNvPr id="35" name="TextBox 34">
              <a:extLst>
                <a:ext uri="{FF2B5EF4-FFF2-40B4-BE49-F238E27FC236}">
                  <a16:creationId xmlns:a16="http://schemas.microsoft.com/office/drawing/2014/main" id="{D4AB0EE2-3614-43BE-D7E9-4DE659A00B83}"/>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Makato</a:t>
              </a:r>
              <a:endParaRPr lang="en-PH" sz="1000" i="1" dirty="0">
                <a:solidFill>
                  <a:srgbClr val="262626"/>
                </a:solidFill>
                <a:latin typeface="Century Schoolbook" panose="02040604050505020304" pitchFamily="18" charset="0"/>
              </a:endParaRPr>
            </a:p>
          </p:txBody>
        </p:sp>
        <p:grpSp>
          <p:nvGrpSpPr>
            <p:cNvPr id="36" name="Group 35">
              <a:extLst>
                <a:ext uri="{FF2B5EF4-FFF2-40B4-BE49-F238E27FC236}">
                  <a16:creationId xmlns:a16="http://schemas.microsoft.com/office/drawing/2014/main" id="{E2412F00-8F63-CF57-7947-29182E3698F0}"/>
                </a:ext>
              </a:extLst>
            </p:cNvPr>
            <p:cNvGrpSpPr/>
            <p:nvPr/>
          </p:nvGrpSpPr>
          <p:grpSpPr>
            <a:xfrm>
              <a:off x="12005486" y="4085733"/>
              <a:ext cx="1310061" cy="653570"/>
              <a:chOff x="7222573" y="6877949"/>
              <a:chExt cx="1310061" cy="653570"/>
            </a:xfrm>
          </p:grpSpPr>
          <p:grpSp>
            <p:nvGrpSpPr>
              <p:cNvPr id="37" name="Group 36">
                <a:extLst>
                  <a:ext uri="{FF2B5EF4-FFF2-40B4-BE49-F238E27FC236}">
                    <a16:creationId xmlns:a16="http://schemas.microsoft.com/office/drawing/2014/main" id="{BB7D61E4-FD7E-AC1B-F834-A6E7700B8775}"/>
                  </a:ext>
                </a:extLst>
              </p:cNvPr>
              <p:cNvGrpSpPr/>
              <p:nvPr/>
            </p:nvGrpSpPr>
            <p:grpSpPr>
              <a:xfrm>
                <a:off x="7649570" y="6895373"/>
                <a:ext cx="465035" cy="636146"/>
                <a:chOff x="7646670" y="7012080"/>
                <a:chExt cx="373380" cy="510766"/>
              </a:xfrm>
            </p:grpSpPr>
            <p:pic>
              <p:nvPicPr>
                <p:cNvPr id="39" name="Picture 6">
                  <a:extLst>
                    <a:ext uri="{FF2B5EF4-FFF2-40B4-BE49-F238E27FC236}">
                      <a16:creationId xmlns:a16="http://schemas.microsoft.com/office/drawing/2014/main" id="{A6113D8D-258D-7CE6-A014-6423015384D9}"/>
                    </a:ext>
                  </a:extLst>
                </p:cNvPr>
                <p:cNvPicPr>
                  <a:picLocks noChangeAspect="1" noChangeArrowheads="1"/>
                </p:cNvPicPr>
                <p:nvPr/>
              </p:nvPicPr>
              <p:blipFill rotWithShape="1">
                <a:blip r:embed="rId5">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40" name="Oval 39">
                  <a:extLst>
                    <a:ext uri="{FF2B5EF4-FFF2-40B4-BE49-F238E27FC236}">
                      <a16:creationId xmlns:a16="http://schemas.microsoft.com/office/drawing/2014/main" id="{E55EB1B7-ABDD-A98F-3D6A-AA3D541750CD}"/>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38" name="TextBox 37">
                <a:extLst>
                  <a:ext uri="{FF2B5EF4-FFF2-40B4-BE49-F238E27FC236}">
                    <a16:creationId xmlns:a16="http://schemas.microsoft.com/office/drawing/2014/main" id="{699B379B-BF46-B732-BAA4-7A28F38EB5BA}"/>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42" name="Group 41">
            <a:extLst>
              <a:ext uri="{FF2B5EF4-FFF2-40B4-BE49-F238E27FC236}">
                <a16:creationId xmlns:a16="http://schemas.microsoft.com/office/drawing/2014/main" id="{A23E4505-6459-FEE4-3B14-348500CFF561}"/>
              </a:ext>
            </a:extLst>
          </p:cNvPr>
          <p:cNvGrpSpPr/>
          <p:nvPr/>
        </p:nvGrpSpPr>
        <p:grpSpPr>
          <a:xfrm>
            <a:off x="3697882" y="3981978"/>
            <a:ext cx="1310062" cy="837987"/>
            <a:chOff x="12005486" y="3901316"/>
            <a:chExt cx="1310062" cy="837987"/>
          </a:xfrm>
        </p:grpSpPr>
        <p:sp>
          <p:nvSpPr>
            <p:cNvPr id="43" name="TextBox 42">
              <a:extLst>
                <a:ext uri="{FF2B5EF4-FFF2-40B4-BE49-F238E27FC236}">
                  <a16:creationId xmlns:a16="http://schemas.microsoft.com/office/drawing/2014/main" id="{305EA52A-8E6E-3F73-50E6-27A55C167FFF}"/>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Sagay</a:t>
              </a:r>
              <a:endParaRPr lang="en-PH" sz="1000" i="1" dirty="0">
                <a:solidFill>
                  <a:srgbClr val="262626"/>
                </a:solidFill>
                <a:latin typeface="Century Schoolbook" panose="02040604050505020304" pitchFamily="18" charset="0"/>
              </a:endParaRPr>
            </a:p>
          </p:txBody>
        </p:sp>
        <p:grpSp>
          <p:nvGrpSpPr>
            <p:cNvPr id="44" name="Group 43">
              <a:extLst>
                <a:ext uri="{FF2B5EF4-FFF2-40B4-BE49-F238E27FC236}">
                  <a16:creationId xmlns:a16="http://schemas.microsoft.com/office/drawing/2014/main" id="{CEBB826C-A6C4-A933-B26B-FE40B228B8C4}"/>
                </a:ext>
              </a:extLst>
            </p:cNvPr>
            <p:cNvGrpSpPr/>
            <p:nvPr/>
          </p:nvGrpSpPr>
          <p:grpSpPr>
            <a:xfrm>
              <a:off x="12005486" y="4085733"/>
              <a:ext cx="1310061" cy="653570"/>
              <a:chOff x="7222573" y="6877949"/>
              <a:chExt cx="1310061" cy="653570"/>
            </a:xfrm>
          </p:grpSpPr>
          <p:grpSp>
            <p:nvGrpSpPr>
              <p:cNvPr id="45" name="Group 44">
                <a:extLst>
                  <a:ext uri="{FF2B5EF4-FFF2-40B4-BE49-F238E27FC236}">
                    <a16:creationId xmlns:a16="http://schemas.microsoft.com/office/drawing/2014/main" id="{C95B9C6C-72D1-24D8-3194-C689A619EAC3}"/>
                  </a:ext>
                </a:extLst>
              </p:cNvPr>
              <p:cNvGrpSpPr/>
              <p:nvPr/>
            </p:nvGrpSpPr>
            <p:grpSpPr>
              <a:xfrm>
                <a:off x="7649570" y="6895373"/>
                <a:ext cx="465035" cy="636146"/>
                <a:chOff x="7646670" y="7012080"/>
                <a:chExt cx="373380" cy="510766"/>
              </a:xfrm>
            </p:grpSpPr>
            <p:pic>
              <p:nvPicPr>
                <p:cNvPr id="47" name="Picture 6">
                  <a:extLst>
                    <a:ext uri="{FF2B5EF4-FFF2-40B4-BE49-F238E27FC236}">
                      <a16:creationId xmlns:a16="http://schemas.microsoft.com/office/drawing/2014/main" id="{29FD2BA7-3AB9-C66F-EC6E-6C8362C56682}"/>
                    </a:ext>
                  </a:extLst>
                </p:cNvPr>
                <p:cNvPicPr>
                  <a:picLocks noChangeAspect="1" noChangeArrowheads="1"/>
                </p:cNvPicPr>
                <p:nvPr/>
              </p:nvPicPr>
              <p:blipFill rotWithShape="1">
                <a:blip r:embed="rId5">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48" name="Oval 47">
                  <a:extLst>
                    <a:ext uri="{FF2B5EF4-FFF2-40B4-BE49-F238E27FC236}">
                      <a16:creationId xmlns:a16="http://schemas.microsoft.com/office/drawing/2014/main" id="{7ECB6290-2B79-2043-05CE-6E2086220889}"/>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6" name="TextBox 45">
                <a:extLst>
                  <a:ext uri="{FF2B5EF4-FFF2-40B4-BE49-F238E27FC236}">
                    <a16:creationId xmlns:a16="http://schemas.microsoft.com/office/drawing/2014/main" id="{875F82C8-32B0-5683-B41D-6AF4EA1CE273}"/>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49" name="Group 48">
            <a:extLst>
              <a:ext uri="{FF2B5EF4-FFF2-40B4-BE49-F238E27FC236}">
                <a16:creationId xmlns:a16="http://schemas.microsoft.com/office/drawing/2014/main" id="{E93E1935-4E7F-3BA1-6677-13923E46E2E2}"/>
              </a:ext>
            </a:extLst>
          </p:cNvPr>
          <p:cNvGrpSpPr/>
          <p:nvPr/>
        </p:nvGrpSpPr>
        <p:grpSpPr>
          <a:xfrm>
            <a:off x="4307118" y="3689980"/>
            <a:ext cx="1310062" cy="837987"/>
            <a:chOff x="12005486" y="3901316"/>
            <a:chExt cx="1310062" cy="837987"/>
          </a:xfrm>
        </p:grpSpPr>
        <p:sp>
          <p:nvSpPr>
            <p:cNvPr id="50" name="TextBox 49">
              <a:extLst>
                <a:ext uri="{FF2B5EF4-FFF2-40B4-BE49-F238E27FC236}">
                  <a16:creationId xmlns:a16="http://schemas.microsoft.com/office/drawing/2014/main" id="{EEF4B5E5-7591-B680-2D1D-F15648F9B376}"/>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Dapa</a:t>
              </a:r>
              <a:endParaRPr lang="en-PH" sz="1000" i="1" dirty="0">
                <a:solidFill>
                  <a:srgbClr val="262626"/>
                </a:solidFill>
                <a:latin typeface="Century Schoolbook" panose="02040604050505020304" pitchFamily="18" charset="0"/>
              </a:endParaRPr>
            </a:p>
          </p:txBody>
        </p:sp>
        <p:grpSp>
          <p:nvGrpSpPr>
            <p:cNvPr id="51" name="Group 50">
              <a:extLst>
                <a:ext uri="{FF2B5EF4-FFF2-40B4-BE49-F238E27FC236}">
                  <a16:creationId xmlns:a16="http://schemas.microsoft.com/office/drawing/2014/main" id="{E1AFC62D-D2B4-267E-38B3-686CF5CCE375}"/>
                </a:ext>
              </a:extLst>
            </p:cNvPr>
            <p:cNvGrpSpPr/>
            <p:nvPr/>
          </p:nvGrpSpPr>
          <p:grpSpPr>
            <a:xfrm>
              <a:off x="12005486" y="4085733"/>
              <a:ext cx="1310061" cy="653570"/>
              <a:chOff x="7222573" y="6877949"/>
              <a:chExt cx="1310061" cy="653570"/>
            </a:xfrm>
          </p:grpSpPr>
          <p:grpSp>
            <p:nvGrpSpPr>
              <p:cNvPr id="52" name="Group 51">
                <a:extLst>
                  <a:ext uri="{FF2B5EF4-FFF2-40B4-BE49-F238E27FC236}">
                    <a16:creationId xmlns:a16="http://schemas.microsoft.com/office/drawing/2014/main" id="{9CB11DD8-ABDD-DA83-2C0B-A279E7F6EDF9}"/>
                  </a:ext>
                </a:extLst>
              </p:cNvPr>
              <p:cNvGrpSpPr/>
              <p:nvPr/>
            </p:nvGrpSpPr>
            <p:grpSpPr>
              <a:xfrm>
                <a:off x="7649570" y="6895373"/>
                <a:ext cx="465035" cy="636146"/>
                <a:chOff x="7646670" y="7012080"/>
                <a:chExt cx="373380" cy="510766"/>
              </a:xfrm>
            </p:grpSpPr>
            <p:pic>
              <p:nvPicPr>
                <p:cNvPr id="54" name="Picture 6">
                  <a:extLst>
                    <a:ext uri="{FF2B5EF4-FFF2-40B4-BE49-F238E27FC236}">
                      <a16:creationId xmlns:a16="http://schemas.microsoft.com/office/drawing/2014/main" id="{76F566DC-FA1D-5814-C4A1-CB72F3B531F7}"/>
                    </a:ext>
                  </a:extLst>
                </p:cNvPr>
                <p:cNvPicPr>
                  <a:picLocks noChangeAspect="1" noChangeArrowheads="1"/>
                </p:cNvPicPr>
                <p:nvPr/>
              </p:nvPicPr>
              <p:blipFill rotWithShape="1">
                <a:blip r:embed="rId5">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86A61F06-FB7F-56C8-B53F-9578F38772AC}"/>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53" name="TextBox 52">
                <a:extLst>
                  <a:ext uri="{FF2B5EF4-FFF2-40B4-BE49-F238E27FC236}">
                    <a16:creationId xmlns:a16="http://schemas.microsoft.com/office/drawing/2014/main" id="{86A86BE6-322A-79B0-7F24-F44BB8E76AC2}"/>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56" name="Group 55">
            <a:extLst>
              <a:ext uri="{FF2B5EF4-FFF2-40B4-BE49-F238E27FC236}">
                <a16:creationId xmlns:a16="http://schemas.microsoft.com/office/drawing/2014/main" id="{4761ED42-BFE1-E2D4-907F-096C7319FE55}"/>
              </a:ext>
            </a:extLst>
          </p:cNvPr>
          <p:cNvGrpSpPr/>
          <p:nvPr/>
        </p:nvGrpSpPr>
        <p:grpSpPr>
          <a:xfrm>
            <a:off x="9391645" y="1659263"/>
            <a:ext cx="1310062" cy="837987"/>
            <a:chOff x="12005486" y="3901316"/>
            <a:chExt cx="1310062" cy="837987"/>
          </a:xfrm>
        </p:grpSpPr>
        <p:sp>
          <p:nvSpPr>
            <p:cNvPr id="57" name="TextBox 56">
              <a:extLst>
                <a:ext uri="{FF2B5EF4-FFF2-40B4-BE49-F238E27FC236}">
                  <a16:creationId xmlns:a16="http://schemas.microsoft.com/office/drawing/2014/main" id="{164BDD86-E54F-29B4-02F1-F296909D01DF}"/>
                </a:ext>
              </a:extLst>
            </p:cNvPr>
            <p:cNvSpPr txBox="1"/>
            <p:nvPr/>
          </p:nvSpPr>
          <p:spPr>
            <a:xfrm>
              <a:off x="12005487" y="3901316"/>
              <a:ext cx="1310061" cy="246221"/>
            </a:xfrm>
            <a:prstGeom prst="rect">
              <a:avLst/>
            </a:prstGeom>
            <a:noFill/>
          </p:spPr>
          <p:txBody>
            <a:bodyPr wrap="square" rtlCol="0">
              <a:spAutoFit/>
            </a:bodyPr>
            <a:lstStyle/>
            <a:p>
              <a:pPr algn="ctr"/>
              <a:endParaRPr lang="en-PH" sz="1000" i="1" dirty="0">
                <a:solidFill>
                  <a:srgbClr val="262626"/>
                </a:solidFill>
                <a:latin typeface="Century Schoolbook" panose="02040604050505020304" pitchFamily="18" charset="0"/>
              </a:endParaRPr>
            </a:p>
          </p:txBody>
        </p:sp>
        <p:grpSp>
          <p:nvGrpSpPr>
            <p:cNvPr id="58" name="Group 57">
              <a:extLst>
                <a:ext uri="{FF2B5EF4-FFF2-40B4-BE49-F238E27FC236}">
                  <a16:creationId xmlns:a16="http://schemas.microsoft.com/office/drawing/2014/main" id="{89576502-462A-E5F9-1E73-0082DC778C04}"/>
                </a:ext>
              </a:extLst>
            </p:cNvPr>
            <p:cNvGrpSpPr/>
            <p:nvPr/>
          </p:nvGrpSpPr>
          <p:grpSpPr>
            <a:xfrm>
              <a:off x="12005486" y="4085733"/>
              <a:ext cx="1310061" cy="653570"/>
              <a:chOff x="7222573" y="6877949"/>
              <a:chExt cx="1310061" cy="653570"/>
            </a:xfrm>
          </p:grpSpPr>
          <p:grpSp>
            <p:nvGrpSpPr>
              <p:cNvPr id="59" name="Group 58">
                <a:extLst>
                  <a:ext uri="{FF2B5EF4-FFF2-40B4-BE49-F238E27FC236}">
                    <a16:creationId xmlns:a16="http://schemas.microsoft.com/office/drawing/2014/main" id="{D93DF9AF-3F90-263D-EA8B-04D80375D515}"/>
                  </a:ext>
                </a:extLst>
              </p:cNvPr>
              <p:cNvGrpSpPr/>
              <p:nvPr/>
            </p:nvGrpSpPr>
            <p:grpSpPr>
              <a:xfrm>
                <a:off x="7649570" y="6895373"/>
                <a:ext cx="465035" cy="636146"/>
                <a:chOff x="7646670" y="7012080"/>
                <a:chExt cx="373380" cy="510766"/>
              </a:xfrm>
            </p:grpSpPr>
            <p:pic>
              <p:nvPicPr>
                <p:cNvPr id="61" name="Picture 6">
                  <a:extLst>
                    <a:ext uri="{FF2B5EF4-FFF2-40B4-BE49-F238E27FC236}">
                      <a16:creationId xmlns:a16="http://schemas.microsoft.com/office/drawing/2014/main" id="{83F21326-6949-77FD-C853-CF81C534C852}"/>
                    </a:ext>
                  </a:extLst>
                </p:cNvPr>
                <p:cNvPicPr>
                  <a:picLocks noChangeAspect="1" noChangeArrowheads="1"/>
                </p:cNvPicPr>
                <p:nvPr/>
              </p:nvPicPr>
              <p:blipFill rotWithShape="1">
                <a:blip r:embed="rId5">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62" name="Oval 61">
                  <a:extLst>
                    <a:ext uri="{FF2B5EF4-FFF2-40B4-BE49-F238E27FC236}">
                      <a16:creationId xmlns:a16="http://schemas.microsoft.com/office/drawing/2014/main" id="{2750603B-422B-0E53-BEFA-3B7866F2DEF9}"/>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60" name="TextBox 59">
                <a:extLst>
                  <a:ext uri="{FF2B5EF4-FFF2-40B4-BE49-F238E27FC236}">
                    <a16:creationId xmlns:a16="http://schemas.microsoft.com/office/drawing/2014/main" id="{DCEFEFAF-2B7C-1409-C50A-F5F128BA81BE}"/>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spTree>
    <p:extLst>
      <p:ext uri="{BB962C8B-B14F-4D97-AF65-F5344CB8AC3E}">
        <p14:creationId xmlns:p14="http://schemas.microsoft.com/office/powerpoint/2010/main" val="290093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anim calcmode="lin" valueType="num">
                                      <p:cBhvr>
                                        <p:cTn id="23" dur="1000" fill="hold"/>
                                        <p:tgtEl>
                                          <p:spTgt spid="42"/>
                                        </p:tgtEl>
                                        <p:attrNameLst>
                                          <p:attrName>ppt_x</p:attrName>
                                        </p:attrNameLst>
                                      </p:cBhvr>
                                      <p:tavLst>
                                        <p:tav tm="0">
                                          <p:val>
                                            <p:strVal val="#ppt_x"/>
                                          </p:val>
                                        </p:tav>
                                        <p:tav tm="100000">
                                          <p:val>
                                            <p:strVal val="#ppt_x"/>
                                          </p:val>
                                        </p:tav>
                                      </p:tavLst>
                                    </p:anim>
                                    <p:anim calcmode="lin" valueType="num">
                                      <p:cBhvr>
                                        <p:cTn id="24" dur="1000" fill="hold"/>
                                        <p:tgtEl>
                                          <p:spTgt spid="4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1000"/>
                                        <p:tgtEl>
                                          <p:spTgt spid="49"/>
                                        </p:tgtEl>
                                      </p:cBhvr>
                                    </p:animEffect>
                                    <p:anim calcmode="lin" valueType="num">
                                      <p:cBhvr>
                                        <p:cTn id="28" dur="1000" fill="hold"/>
                                        <p:tgtEl>
                                          <p:spTgt spid="49"/>
                                        </p:tgtEl>
                                        <p:attrNameLst>
                                          <p:attrName>ppt_x</p:attrName>
                                        </p:attrNameLst>
                                      </p:cBhvr>
                                      <p:tavLst>
                                        <p:tav tm="0">
                                          <p:val>
                                            <p:strVal val="#ppt_x"/>
                                          </p:val>
                                        </p:tav>
                                        <p:tav tm="100000">
                                          <p:val>
                                            <p:strVal val="#ppt_x"/>
                                          </p:val>
                                        </p:tav>
                                      </p:tavLst>
                                    </p:anim>
                                    <p:anim calcmode="lin" valueType="num">
                                      <p:cBhvr>
                                        <p:cTn id="29" dur="1000" fill="hold"/>
                                        <p:tgtEl>
                                          <p:spTgt spid="4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1000"/>
                                        <p:tgtEl>
                                          <p:spTgt spid="56"/>
                                        </p:tgtEl>
                                      </p:cBhvr>
                                    </p:animEffect>
                                    <p:anim calcmode="lin" valueType="num">
                                      <p:cBhvr>
                                        <p:cTn id="33" dur="1000" fill="hold"/>
                                        <p:tgtEl>
                                          <p:spTgt spid="56"/>
                                        </p:tgtEl>
                                        <p:attrNameLst>
                                          <p:attrName>ppt_x</p:attrName>
                                        </p:attrNameLst>
                                      </p:cBhvr>
                                      <p:tavLst>
                                        <p:tav tm="0">
                                          <p:val>
                                            <p:strVal val="#ppt_x"/>
                                          </p:val>
                                        </p:tav>
                                        <p:tav tm="100000">
                                          <p:val>
                                            <p:strVal val="#ppt_x"/>
                                          </p:val>
                                        </p:tav>
                                      </p:tavLst>
                                    </p:anim>
                                    <p:anim calcmode="lin" valueType="num">
                                      <p:cBhvr>
                                        <p:cTn id="34"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04CC769D-244F-E65C-3D0D-2227C8EC2A36}"/>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8000" dirty="0">
                <a:solidFill>
                  <a:schemeClr val="tx1">
                    <a:lumMod val="85000"/>
                    <a:lumOff val="15000"/>
                  </a:schemeClr>
                </a:solidFill>
              </a:rPr>
              <a:t>Potential Sites</a:t>
            </a:r>
          </a:p>
        </p:txBody>
      </p:sp>
      <p:cxnSp>
        <p:nvCxnSpPr>
          <p:cNvPr id="20" name="Straight Connector 19">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5BF6219-B2F2-071C-6310-20A5B5F15DED}"/>
              </a:ext>
            </a:extLst>
          </p:cNvPr>
          <p:cNvSpPr>
            <a:spLocks noGrp="1"/>
          </p:cNvSpPr>
          <p:nvPr>
            <p:ph type="ftr" sz="quarter" idx="11"/>
          </p:nvPr>
        </p:nvSpPr>
        <p:spPr>
          <a:xfrm>
            <a:off x="6853202" y="6446837"/>
            <a:ext cx="3891618"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all" spc="0" normalizeH="0" baseline="0" noProof="0" dirty="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89707565-0593-F11F-3728-8ADF36EB6A65}"/>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9F909BAD-3646-402D-AC30-3DBF86AA0FCB}" type="slidenum">
              <a:rPr kumimoji="0" lang="en-US"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31</a:t>
            </a:fld>
            <a:endParaRPr kumimoji="0" lang="en-US"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9" name="Content Placeholder 8">
            <a:extLst>
              <a:ext uri="{FF2B5EF4-FFF2-40B4-BE49-F238E27FC236}">
                <a16:creationId xmlns:a16="http://schemas.microsoft.com/office/drawing/2014/main" id="{5598CBE8-7AC6-7659-3BA1-356E1B1C579E}"/>
              </a:ext>
            </a:extLst>
          </p:cNvPr>
          <p:cNvSpPr>
            <a:spLocks noGrp="1"/>
          </p:cNvSpPr>
          <p:nvPr>
            <p:ph idx="1"/>
          </p:nvPr>
        </p:nvSpPr>
        <p:spPr>
          <a:xfrm>
            <a:off x="6805051" y="4373938"/>
            <a:ext cx="4644403" cy="1215813"/>
          </a:xfrm>
        </p:spPr>
        <p:txBody>
          <a:bodyPr>
            <a:normAutofit/>
          </a:bodyPr>
          <a:lstStyle/>
          <a:p>
            <a:r>
              <a:rPr lang="en-US" sz="1600" dirty="0"/>
              <a:t>Candidate sites for reforestation can be estimated by cross referencing impact and adaptive capacity layers as per the table below.</a:t>
            </a:r>
            <a:endParaRPr lang="en-PH" sz="1600" dirty="0"/>
          </a:p>
        </p:txBody>
      </p:sp>
      <p:pic>
        <p:nvPicPr>
          <p:cNvPr id="17" name="Picture 16" descr="Table, calendar&#10;&#10;Description automatically generated with medium confidence">
            <a:extLst>
              <a:ext uri="{FF2B5EF4-FFF2-40B4-BE49-F238E27FC236}">
                <a16:creationId xmlns:a16="http://schemas.microsoft.com/office/drawing/2014/main" id="{CAA0B423-16F8-10B2-BC72-3E6B4FCFC436}"/>
              </a:ext>
            </a:extLst>
          </p:cNvPr>
          <p:cNvPicPr>
            <a:picLocks noChangeAspect="1"/>
          </p:cNvPicPr>
          <p:nvPr/>
        </p:nvPicPr>
        <p:blipFill rotWithShape="1">
          <a:blip r:embed="rId3">
            <a:duotone>
              <a:schemeClr val="accent1">
                <a:shade val="45000"/>
                <a:satMod val="135000"/>
              </a:schemeClr>
              <a:prstClr val="white"/>
            </a:duotone>
          </a:blip>
          <a:srcRect t="13965" r="1905"/>
          <a:stretch/>
        </p:blipFill>
        <p:spPr>
          <a:xfrm>
            <a:off x="6801891" y="5164224"/>
            <a:ext cx="2892385" cy="1151803"/>
          </a:xfrm>
          <a:prstGeom prst="rect">
            <a:avLst/>
          </a:prstGeom>
        </p:spPr>
      </p:pic>
      <p:pic>
        <p:nvPicPr>
          <p:cNvPr id="6" name="Picture 5">
            <a:extLst>
              <a:ext uri="{FF2B5EF4-FFF2-40B4-BE49-F238E27FC236}">
                <a16:creationId xmlns:a16="http://schemas.microsoft.com/office/drawing/2014/main" id="{AB94B001-9089-D1FD-C70A-257355C7BAF0}"/>
              </a:ext>
            </a:extLst>
          </p:cNvPr>
          <p:cNvPicPr>
            <a:picLocks noChangeAspect="1"/>
          </p:cNvPicPr>
          <p:nvPr/>
        </p:nvPicPr>
        <p:blipFill rotWithShape="1">
          <a:blip r:embed="rId4"/>
          <a:srcRect r="20727" b="3004"/>
          <a:stretch/>
        </p:blipFill>
        <p:spPr>
          <a:xfrm>
            <a:off x="-141682" y="-844952"/>
            <a:ext cx="5770969" cy="7704076"/>
          </a:xfrm>
          <a:prstGeom prst="rect">
            <a:avLst/>
          </a:prstGeom>
        </p:spPr>
      </p:pic>
      <p:grpSp>
        <p:nvGrpSpPr>
          <p:cNvPr id="56" name="Group 55">
            <a:extLst>
              <a:ext uri="{FF2B5EF4-FFF2-40B4-BE49-F238E27FC236}">
                <a16:creationId xmlns:a16="http://schemas.microsoft.com/office/drawing/2014/main" id="{4761ED42-BFE1-E2D4-907F-096C7319FE55}"/>
              </a:ext>
            </a:extLst>
          </p:cNvPr>
          <p:cNvGrpSpPr/>
          <p:nvPr/>
        </p:nvGrpSpPr>
        <p:grpSpPr>
          <a:xfrm>
            <a:off x="9391645" y="1659263"/>
            <a:ext cx="1310062" cy="837987"/>
            <a:chOff x="12005486" y="3901316"/>
            <a:chExt cx="1310062" cy="837987"/>
          </a:xfrm>
        </p:grpSpPr>
        <p:sp>
          <p:nvSpPr>
            <p:cNvPr id="57" name="TextBox 56">
              <a:extLst>
                <a:ext uri="{FF2B5EF4-FFF2-40B4-BE49-F238E27FC236}">
                  <a16:creationId xmlns:a16="http://schemas.microsoft.com/office/drawing/2014/main" id="{164BDD86-E54F-29B4-02F1-F296909D01DF}"/>
                </a:ext>
              </a:extLst>
            </p:cNvPr>
            <p:cNvSpPr txBox="1"/>
            <p:nvPr/>
          </p:nvSpPr>
          <p:spPr>
            <a:xfrm>
              <a:off x="12005487" y="3901316"/>
              <a:ext cx="131006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PH" sz="1000" b="0" i="1" u="none" strike="noStrike" kern="1200" cap="none" spc="0" normalizeH="0" baseline="0" noProof="0" dirty="0">
                <a:ln>
                  <a:noFill/>
                </a:ln>
                <a:solidFill>
                  <a:srgbClr val="262626"/>
                </a:solidFill>
                <a:effectLst/>
                <a:uLnTx/>
                <a:uFillTx/>
                <a:latin typeface="Century Schoolbook" panose="02040604050505020304" pitchFamily="18" charset="0"/>
                <a:ea typeface="+mn-ea"/>
                <a:cs typeface="+mn-cs"/>
              </a:endParaRPr>
            </a:p>
          </p:txBody>
        </p:sp>
        <p:grpSp>
          <p:nvGrpSpPr>
            <p:cNvPr id="58" name="Group 57">
              <a:extLst>
                <a:ext uri="{FF2B5EF4-FFF2-40B4-BE49-F238E27FC236}">
                  <a16:creationId xmlns:a16="http://schemas.microsoft.com/office/drawing/2014/main" id="{89576502-462A-E5F9-1E73-0082DC778C04}"/>
                </a:ext>
              </a:extLst>
            </p:cNvPr>
            <p:cNvGrpSpPr/>
            <p:nvPr/>
          </p:nvGrpSpPr>
          <p:grpSpPr>
            <a:xfrm>
              <a:off x="12005486" y="4085733"/>
              <a:ext cx="1310061" cy="653570"/>
              <a:chOff x="7222573" y="6877949"/>
              <a:chExt cx="1310061" cy="653570"/>
            </a:xfrm>
          </p:grpSpPr>
          <p:grpSp>
            <p:nvGrpSpPr>
              <p:cNvPr id="59" name="Group 58">
                <a:extLst>
                  <a:ext uri="{FF2B5EF4-FFF2-40B4-BE49-F238E27FC236}">
                    <a16:creationId xmlns:a16="http://schemas.microsoft.com/office/drawing/2014/main" id="{D93DF9AF-3F90-263D-EA8B-04D80375D515}"/>
                  </a:ext>
                </a:extLst>
              </p:cNvPr>
              <p:cNvGrpSpPr/>
              <p:nvPr/>
            </p:nvGrpSpPr>
            <p:grpSpPr>
              <a:xfrm>
                <a:off x="7649570" y="6895373"/>
                <a:ext cx="465035" cy="636146"/>
                <a:chOff x="7646670" y="7012080"/>
                <a:chExt cx="373380" cy="510766"/>
              </a:xfrm>
            </p:grpSpPr>
            <p:pic>
              <p:nvPicPr>
                <p:cNvPr id="61" name="Picture 6">
                  <a:extLst>
                    <a:ext uri="{FF2B5EF4-FFF2-40B4-BE49-F238E27FC236}">
                      <a16:creationId xmlns:a16="http://schemas.microsoft.com/office/drawing/2014/main" id="{83F21326-6949-77FD-C853-CF81C534C852}"/>
                    </a:ext>
                  </a:extLst>
                </p:cNvPr>
                <p:cNvPicPr>
                  <a:picLocks noChangeAspect="1" noChangeArrowheads="1"/>
                </p:cNvPicPr>
                <p:nvPr/>
              </p:nvPicPr>
              <p:blipFill rotWithShape="1">
                <a:blip r:embed="rId5">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62" name="Oval 61">
                  <a:extLst>
                    <a:ext uri="{FF2B5EF4-FFF2-40B4-BE49-F238E27FC236}">
                      <a16:creationId xmlns:a16="http://schemas.microsoft.com/office/drawing/2014/main" id="{2750603B-422B-0E53-BEFA-3B7866F2DEF9}"/>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grpSp>
          <p:sp>
            <p:nvSpPr>
              <p:cNvPr id="60" name="TextBox 59">
                <a:extLst>
                  <a:ext uri="{FF2B5EF4-FFF2-40B4-BE49-F238E27FC236}">
                    <a16:creationId xmlns:a16="http://schemas.microsoft.com/office/drawing/2014/main" id="{DCEFEFAF-2B7C-1409-C50A-F5F128BA81BE}"/>
                  </a:ext>
                </a:extLst>
              </p:cNvPr>
              <p:cNvSpPr txBox="1"/>
              <p:nvPr/>
            </p:nvSpPr>
            <p:spPr>
              <a:xfrm>
                <a:off x="7222573" y="6877949"/>
                <a:ext cx="1310061"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endParaRPr kumimoji="0" lang="en-PH"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grpSp>
      </p:grpSp>
      <p:grpSp>
        <p:nvGrpSpPr>
          <p:cNvPr id="34" name="Group 33">
            <a:extLst>
              <a:ext uri="{FF2B5EF4-FFF2-40B4-BE49-F238E27FC236}">
                <a16:creationId xmlns:a16="http://schemas.microsoft.com/office/drawing/2014/main" id="{0CD6A991-BD02-4D69-B4CB-776DF533B69D}"/>
              </a:ext>
            </a:extLst>
          </p:cNvPr>
          <p:cNvGrpSpPr/>
          <p:nvPr/>
        </p:nvGrpSpPr>
        <p:grpSpPr>
          <a:xfrm>
            <a:off x="2759852" y="3535951"/>
            <a:ext cx="1310062" cy="837987"/>
            <a:chOff x="12005486" y="3901316"/>
            <a:chExt cx="1310062" cy="837987"/>
          </a:xfrm>
        </p:grpSpPr>
        <p:sp>
          <p:nvSpPr>
            <p:cNvPr id="35" name="TextBox 34">
              <a:extLst>
                <a:ext uri="{FF2B5EF4-FFF2-40B4-BE49-F238E27FC236}">
                  <a16:creationId xmlns:a16="http://schemas.microsoft.com/office/drawing/2014/main" id="{D4AB0EE2-3614-43BE-D7E9-4DE659A00B83}"/>
                </a:ext>
              </a:extLst>
            </p:cNvPr>
            <p:cNvSpPr txBox="1"/>
            <p:nvPr/>
          </p:nvSpPr>
          <p:spPr>
            <a:xfrm>
              <a:off x="12005487" y="3901316"/>
              <a:ext cx="131006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PH" sz="1000" b="0" i="1" u="none" strike="noStrike" kern="1200" cap="none" spc="0" normalizeH="0" baseline="0" noProof="0" dirty="0" err="1">
                  <a:ln>
                    <a:noFill/>
                  </a:ln>
                  <a:solidFill>
                    <a:srgbClr val="262626"/>
                  </a:solidFill>
                  <a:effectLst>
                    <a:outerShdw blurRad="38100" dist="38100" dir="2700000" algn="tl">
                      <a:srgbClr val="000000">
                        <a:alpha val="43137"/>
                      </a:srgbClr>
                    </a:outerShdw>
                  </a:effectLst>
                  <a:uLnTx/>
                  <a:uFillTx/>
                  <a:latin typeface="Century Schoolbook" panose="02040604050505020304" pitchFamily="18" charset="0"/>
                  <a:ea typeface="+mn-ea"/>
                  <a:cs typeface="+mn-cs"/>
                </a:rPr>
                <a:t>Sibalom</a:t>
              </a:r>
              <a:endParaRPr kumimoji="0" lang="en-PH" sz="1000" b="0" i="1" u="none" strike="noStrike" kern="1200" cap="none" spc="0" normalizeH="0" baseline="0" noProof="0" dirty="0">
                <a:ln>
                  <a:noFill/>
                </a:ln>
                <a:solidFill>
                  <a:srgbClr val="262626"/>
                </a:solidFill>
                <a:effectLst>
                  <a:outerShdw blurRad="38100" dist="38100" dir="2700000" algn="tl">
                    <a:srgbClr val="000000">
                      <a:alpha val="43137"/>
                    </a:srgbClr>
                  </a:outerShdw>
                </a:effectLst>
                <a:uLnTx/>
                <a:uFillTx/>
                <a:latin typeface="Century Schoolbook" panose="02040604050505020304" pitchFamily="18" charset="0"/>
                <a:ea typeface="+mn-ea"/>
                <a:cs typeface="+mn-cs"/>
              </a:endParaRPr>
            </a:p>
          </p:txBody>
        </p:sp>
        <p:grpSp>
          <p:nvGrpSpPr>
            <p:cNvPr id="36" name="Group 35">
              <a:extLst>
                <a:ext uri="{FF2B5EF4-FFF2-40B4-BE49-F238E27FC236}">
                  <a16:creationId xmlns:a16="http://schemas.microsoft.com/office/drawing/2014/main" id="{E2412F00-8F63-CF57-7947-29182E3698F0}"/>
                </a:ext>
              </a:extLst>
            </p:cNvPr>
            <p:cNvGrpSpPr/>
            <p:nvPr/>
          </p:nvGrpSpPr>
          <p:grpSpPr>
            <a:xfrm>
              <a:off x="12005486" y="4085733"/>
              <a:ext cx="1310061" cy="653570"/>
              <a:chOff x="7222573" y="6877949"/>
              <a:chExt cx="1310061" cy="653570"/>
            </a:xfrm>
          </p:grpSpPr>
          <p:grpSp>
            <p:nvGrpSpPr>
              <p:cNvPr id="37" name="Group 36">
                <a:extLst>
                  <a:ext uri="{FF2B5EF4-FFF2-40B4-BE49-F238E27FC236}">
                    <a16:creationId xmlns:a16="http://schemas.microsoft.com/office/drawing/2014/main" id="{BB7D61E4-FD7E-AC1B-F834-A6E7700B8775}"/>
                  </a:ext>
                </a:extLst>
              </p:cNvPr>
              <p:cNvGrpSpPr/>
              <p:nvPr/>
            </p:nvGrpSpPr>
            <p:grpSpPr>
              <a:xfrm>
                <a:off x="7649570" y="6895373"/>
                <a:ext cx="465035" cy="636146"/>
                <a:chOff x="7646670" y="7012080"/>
                <a:chExt cx="373380" cy="510766"/>
              </a:xfrm>
            </p:grpSpPr>
            <p:pic>
              <p:nvPicPr>
                <p:cNvPr id="39" name="Picture 6">
                  <a:extLst>
                    <a:ext uri="{FF2B5EF4-FFF2-40B4-BE49-F238E27FC236}">
                      <a16:creationId xmlns:a16="http://schemas.microsoft.com/office/drawing/2014/main" id="{A6113D8D-258D-7CE6-A014-6423015384D9}"/>
                    </a:ext>
                  </a:extLst>
                </p:cNvPr>
                <p:cNvPicPr>
                  <a:picLocks noChangeAspect="1" noChangeArrowheads="1"/>
                </p:cNvPicPr>
                <p:nvPr/>
              </p:nvPicPr>
              <p:blipFill rotWithShape="1">
                <a:blip r:embed="rId5">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40" name="Oval 39">
                  <a:extLst>
                    <a:ext uri="{FF2B5EF4-FFF2-40B4-BE49-F238E27FC236}">
                      <a16:creationId xmlns:a16="http://schemas.microsoft.com/office/drawing/2014/main" id="{E55EB1B7-ABDD-A98F-3D6A-AA3D541750CD}"/>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grpSp>
          <p:sp>
            <p:nvSpPr>
              <p:cNvPr id="38" name="TextBox 37">
                <a:extLst>
                  <a:ext uri="{FF2B5EF4-FFF2-40B4-BE49-F238E27FC236}">
                    <a16:creationId xmlns:a16="http://schemas.microsoft.com/office/drawing/2014/main" id="{699B379B-BF46-B732-BAA4-7A28F38EB5BA}"/>
                  </a:ext>
                </a:extLst>
              </p:cNvPr>
              <p:cNvSpPr txBox="1"/>
              <p:nvPr/>
            </p:nvSpPr>
            <p:spPr>
              <a:xfrm>
                <a:off x="7222573" y="6877949"/>
                <a:ext cx="1310061"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endParaRPr kumimoji="0" lang="en-PH"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grpSp>
      </p:grpSp>
      <p:grpSp>
        <p:nvGrpSpPr>
          <p:cNvPr id="42" name="Group 41">
            <a:extLst>
              <a:ext uri="{FF2B5EF4-FFF2-40B4-BE49-F238E27FC236}">
                <a16:creationId xmlns:a16="http://schemas.microsoft.com/office/drawing/2014/main" id="{A23E4505-6459-FEE4-3B14-348500CFF561}"/>
              </a:ext>
            </a:extLst>
          </p:cNvPr>
          <p:cNvGrpSpPr/>
          <p:nvPr/>
        </p:nvGrpSpPr>
        <p:grpSpPr>
          <a:xfrm>
            <a:off x="3100356" y="3842018"/>
            <a:ext cx="1310062" cy="837987"/>
            <a:chOff x="12005486" y="3901316"/>
            <a:chExt cx="1310062" cy="837987"/>
          </a:xfrm>
        </p:grpSpPr>
        <p:sp>
          <p:nvSpPr>
            <p:cNvPr id="43" name="TextBox 42">
              <a:extLst>
                <a:ext uri="{FF2B5EF4-FFF2-40B4-BE49-F238E27FC236}">
                  <a16:creationId xmlns:a16="http://schemas.microsoft.com/office/drawing/2014/main" id="{305EA52A-8E6E-3F73-50E6-27A55C167FFF}"/>
                </a:ext>
              </a:extLst>
            </p:cNvPr>
            <p:cNvSpPr txBox="1"/>
            <p:nvPr/>
          </p:nvSpPr>
          <p:spPr>
            <a:xfrm>
              <a:off x="12005487" y="3901316"/>
              <a:ext cx="131006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PH" sz="1000" b="0" i="1" u="none" strike="noStrike" kern="1200" cap="none" spc="0" normalizeH="0" baseline="0" noProof="0" dirty="0" err="1">
                  <a:ln>
                    <a:noFill/>
                  </a:ln>
                  <a:solidFill>
                    <a:srgbClr val="262626"/>
                  </a:solidFill>
                  <a:effectLst>
                    <a:outerShdw blurRad="38100" dist="38100" dir="2700000" algn="tl">
                      <a:srgbClr val="000000">
                        <a:alpha val="43137"/>
                      </a:srgbClr>
                    </a:outerShdw>
                  </a:effectLst>
                  <a:uLnTx/>
                  <a:uFillTx/>
                  <a:latin typeface="Century Schoolbook" panose="02040604050505020304" pitchFamily="18" charset="0"/>
                  <a:ea typeface="+mn-ea"/>
                  <a:cs typeface="+mn-cs"/>
                </a:rPr>
                <a:t>Ayungon</a:t>
              </a:r>
              <a:endParaRPr kumimoji="0" lang="en-PH" sz="1000" b="0" i="1" u="none" strike="noStrike" kern="1200" cap="none" spc="0" normalizeH="0" baseline="0" noProof="0" dirty="0">
                <a:ln>
                  <a:noFill/>
                </a:ln>
                <a:solidFill>
                  <a:srgbClr val="262626"/>
                </a:solidFill>
                <a:effectLst>
                  <a:outerShdw blurRad="38100" dist="38100" dir="2700000" algn="tl">
                    <a:srgbClr val="000000">
                      <a:alpha val="43137"/>
                    </a:srgbClr>
                  </a:outerShdw>
                </a:effectLst>
                <a:uLnTx/>
                <a:uFillTx/>
                <a:latin typeface="Century Schoolbook" panose="02040604050505020304" pitchFamily="18" charset="0"/>
                <a:ea typeface="+mn-ea"/>
                <a:cs typeface="+mn-cs"/>
              </a:endParaRPr>
            </a:p>
          </p:txBody>
        </p:sp>
        <p:grpSp>
          <p:nvGrpSpPr>
            <p:cNvPr id="44" name="Group 43">
              <a:extLst>
                <a:ext uri="{FF2B5EF4-FFF2-40B4-BE49-F238E27FC236}">
                  <a16:creationId xmlns:a16="http://schemas.microsoft.com/office/drawing/2014/main" id="{CEBB826C-A6C4-A933-B26B-FE40B228B8C4}"/>
                </a:ext>
              </a:extLst>
            </p:cNvPr>
            <p:cNvGrpSpPr/>
            <p:nvPr/>
          </p:nvGrpSpPr>
          <p:grpSpPr>
            <a:xfrm>
              <a:off x="12005486" y="4085733"/>
              <a:ext cx="1310061" cy="653570"/>
              <a:chOff x="7222573" y="6877949"/>
              <a:chExt cx="1310061" cy="653570"/>
            </a:xfrm>
          </p:grpSpPr>
          <p:grpSp>
            <p:nvGrpSpPr>
              <p:cNvPr id="45" name="Group 44">
                <a:extLst>
                  <a:ext uri="{FF2B5EF4-FFF2-40B4-BE49-F238E27FC236}">
                    <a16:creationId xmlns:a16="http://schemas.microsoft.com/office/drawing/2014/main" id="{C95B9C6C-72D1-24D8-3194-C689A619EAC3}"/>
                  </a:ext>
                </a:extLst>
              </p:cNvPr>
              <p:cNvGrpSpPr/>
              <p:nvPr/>
            </p:nvGrpSpPr>
            <p:grpSpPr>
              <a:xfrm>
                <a:off x="7649570" y="6895373"/>
                <a:ext cx="465035" cy="636146"/>
                <a:chOff x="7646670" y="7012080"/>
                <a:chExt cx="373380" cy="510766"/>
              </a:xfrm>
            </p:grpSpPr>
            <p:pic>
              <p:nvPicPr>
                <p:cNvPr id="47" name="Picture 6">
                  <a:extLst>
                    <a:ext uri="{FF2B5EF4-FFF2-40B4-BE49-F238E27FC236}">
                      <a16:creationId xmlns:a16="http://schemas.microsoft.com/office/drawing/2014/main" id="{29FD2BA7-3AB9-C66F-EC6E-6C8362C56682}"/>
                    </a:ext>
                  </a:extLst>
                </p:cNvPr>
                <p:cNvPicPr>
                  <a:picLocks noChangeAspect="1" noChangeArrowheads="1"/>
                </p:cNvPicPr>
                <p:nvPr/>
              </p:nvPicPr>
              <p:blipFill rotWithShape="1">
                <a:blip r:embed="rId5">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48" name="Oval 47">
                  <a:extLst>
                    <a:ext uri="{FF2B5EF4-FFF2-40B4-BE49-F238E27FC236}">
                      <a16:creationId xmlns:a16="http://schemas.microsoft.com/office/drawing/2014/main" id="{7ECB6290-2B79-2043-05CE-6E2086220889}"/>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grpSp>
          <p:sp>
            <p:nvSpPr>
              <p:cNvPr id="46" name="TextBox 45">
                <a:extLst>
                  <a:ext uri="{FF2B5EF4-FFF2-40B4-BE49-F238E27FC236}">
                    <a16:creationId xmlns:a16="http://schemas.microsoft.com/office/drawing/2014/main" id="{875F82C8-32B0-5683-B41D-6AF4EA1CE273}"/>
                  </a:ext>
                </a:extLst>
              </p:cNvPr>
              <p:cNvSpPr txBox="1"/>
              <p:nvPr/>
            </p:nvSpPr>
            <p:spPr>
              <a:xfrm>
                <a:off x="7222573" y="6877949"/>
                <a:ext cx="1310061"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endParaRPr kumimoji="0" lang="en-PH"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grpSp>
      </p:grpSp>
      <p:grpSp>
        <p:nvGrpSpPr>
          <p:cNvPr id="49" name="Group 48">
            <a:extLst>
              <a:ext uri="{FF2B5EF4-FFF2-40B4-BE49-F238E27FC236}">
                <a16:creationId xmlns:a16="http://schemas.microsoft.com/office/drawing/2014/main" id="{E93E1935-4E7F-3BA1-6677-13923E46E2E2}"/>
              </a:ext>
            </a:extLst>
          </p:cNvPr>
          <p:cNvGrpSpPr/>
          <p:nvPr/>
        </p:nvGrpSpPr>
        <p:grpSpPr>
          <a:xfrm>
            <a:off x="3662287" y="3859532"/>
            <a:ext cx="1310062" cy="837987"/>
            <a:chOff x="12005486" y="3901316"/>
            <a:chExt cx="1310062" cy="837987"/>
          </a:xfrm>
        </p:grpSpPr>
        <p:sp>
          <p:nvSpPr>
            <p:cNvPr id="50" name="TextBox 49">
              <a:extLst>
                <a:ext uri="{FF2B5EF4-FFF2-40B4-BE49-F238E27FC236}">
                  <a16:creationId xmlns:a16="http://schemas.microsoft.com/office/drawing/2014/main" id="{EEF4B5E5-7591-B680-2D1D-F15648F9B376}"/>
                </a:ext>
              </a:extLst>
            </p:cNvPr>
            <p:cNvSpPr txBox="1"/>
            <p:nvPr/>
          </p:nvSpPr>
          <p:spPr>
            <a:xfrm>
              <a:off x="12005487" y="3901316"/>
              <a:ext cx="131006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PH" sz="1000" b="0" i="1" u="none" strike="noStrike" kern="1200" cap="none" spc="0" normalizeH="0" baseline="0" noProof="0" dirty="0">
                  <a:ln>
                    <a:noFill/>
                  </a:ln>
                  <a:solidFill>
                    <a:srgbClr val="262626"/>
                  </a:solidFill>
                  <a:effectLst/>
                  <a:uLnTx/>
                  <a:uFillTx/>
                  <a:latin typeface="Century Schoolbook" panose="02040604050505020304" pitchFamily="18" charset="0"/>
                  <a:ea typeface="+mn-ea"/>
                  <a:cs typeface="+mn-cs"/>
                </a:rPr>
                <a:t>Anda</a:t>
              </a:r>
            </a:p>
          </p:txBody>
        </p:sp>
        <p:grpSp>
          <p:nvGrpSpPr>
            <p:cNvPr id="51" name="Group 50">
              <a:extLst>
                <a:ext uri="{FF2B5EF4-FFF2-40B4-BE49-F238E27FC236}">
                  <a16:creationId xmlns:a16="http://schemas.microsoft.com/office/drawing/2014/main" id="{E1AFC62D-D2B4-267E-38B3-686CF5CCE375}"/>
                </a:ext>
              </a:extLst>
            </p:cNvPr>
            <p:cNvGrpSpPr/>
            <p:nvPr/>
          </p:nvGrpSpPr>
          <p:grpSpPr>
            <a:xfrm>
              <a:off x="12005486" y="4085733"/>
              <a:ext cx="1310061" cy="653570"/>
              <a:chOff x="7222573" y="6877949"/>
              <a:chExt cx="1310061" cy="653570"/>
            </a:xfrm>
          </p:grpSpPr>
          <p:grpSp>
            <p:nvGrpSpPr>
              <p:cNvPr id="52" name="Group 51">
                <a:extLst>
                  <a:ext uri="{FF2B5EF4-FFF2-40B4-BE49-F238E27FC236}">
                    <a16:creationId xmlns:a16="http://schemas.microsoft.com/office/drawing/2014/main" id="{9CB11DD8-ABDD-DA83-2C0B-A279E7F6EDF9}"/>
                  </a:ext>
                </a:extLst>
              </p:cNvPr>
              <p:cNvGrpSpPr/>
              <p:nvPr/>
            </p:nvGrpSpPr>
            <p:grpSpPr>
              <a:xfrm>
                <a:off x="7649570" y="6895373"/>
                <a:ext cx="465035" cy="636146"/>
                <a:chOff x="7646670" y="7012080"/>
                <a:chExt cx="373380" cy="510766"/>
              </a:xfrm>
            </p:grpSpPr>
            <p:pic>
              <p:nvPicPr>
                <p:cNvPr id="54" name="Picture 6">
                  <a:extLst>
                    <a:ext uri="{FF2B5EF4-FFF2-40B4-BE49-F238E27FC236}">
                      <a16:creationId xmlns:a16="http://schemas.microsoft.com/office/drawing/2014/main" id="{76F566DC-FA1D-5814-C4A1-CB72F3B531F7}"/>
                    </a:ext>
                  </a:extLst>
                </p:cNvPr>
                <p:cNvPicPr>
                  <a:picLocks noChangeAspect="1" noChangeArrowheads="1"/>
                </p:cNvPicPr>
                <p:nvPr/>
              </p:nvPicPr>
              <p:blipFill rotWithShape="1">
                <a:blip r:embed="rId5">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86A61F06-FB7F-56C8-B53F-9578F38772AC}"/>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grpSp>
          <p:sp>
            <p:nvSpPr>
              <p:cNvPr id="53" name="TextBox 52">
                <a:extLst>
                  <a:ext uri="{FF2B5EF4-FFF2-40B4-BE49-F238E27FC236}">
                    <a16:creationId xmlns:a16="http://schemas.microsoft.com/office/drawing/2014/main" id="{86A86BE6-322A-79B0-7F24-F44BB8E76AC2}"/>
                  </a:ext>
                </a:extLst>
              </p:cNvPr>
              <p:cNvSpPr txBox="1"/>
              <p:nvPr/>
            </p:nvSpPr>
            <p:spPr>
              <a:xfrm>
                <a:off x="7222573" y="6877949"/>
                <a:ext cx="1310061"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endParaRPr kumimoji="0" lang="en-PH"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grpSp>
      </p:grpSp>
      <p:pic>
        <p:nvPicPr>
          <p:cNvPr id="11" name="Picture 10" descr="Map&#10;&#10;Description automatically generated">
            <a:extLst>
              <a:ext uri="{FF2B5EF4-FFF2-40B4-BE49-F238E27FC236}">
                <a16:creationId xmlns:a16="http://schemas.microsoft.com/office/drawing/2014/main" id="{E40C3B59-C628-458C-FBE9-0C79058708B2}"/>
              </a:ext>
            </a:extLst>
          </p:cNvPr>
          <p:cNvPicPr>
            <a:picLocks noChangeAspect="1"/>
          </p:cNvPicPr>
          <p:nvPr/>
        </p:nvPicPr>
        <p:blipFill rotWithShape="1">
          <a:blip r:embed="rId6">
            <a:extLst>
              <a:ext uri="{28A0092B-C50C-407E-A947-70E740481C1C}">
                <a14:useLocalDpi xmlns:a14="http://schemas.microsoft.com/office/drawing/2010/main" val="0"/>
              </a:ext>
            </a:extLst>
          </a:blip>
          <a:srcRect l="59395" t="9189" r="21850" b="75272"/>
          <a:stretch/>
        </p:blipFill>
        <p:spPr>
          <a:xfrm>
            <a:off x="3970981" y="442288"/>
            <a:ext cx="1143295" cy="1216975"/>
          </a:xfrm>
          <a:prstGeom prst="rect">
            <a:avLst/>
          </a:prstGeom>
        </p:spPr>
      </p:pic>
    </p:spTree>
    <p:extLst>
      <p:ext uri="{BB962C8B-B14F-4D97-AF65-F5344CB8AC3E}">
        <p14:creationId xmlns:p14="http://schemas.microsoft.com/office/powerpoint/2010/main" val="32810402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1000"/>
                                        <p:tgtEl>
                                          <p:spTgt spid="49"/>
                                        </p:tgtEl>
                                      </p:cBhvr>
                                    </p:animEffect>
                                    <p:anim calcmode="lin" valueType="num">
                                      <p:cBhvr>
                                        <p:cTn id="18" dur="1000" fill="hold"/>
                                        <p:tgtEl>
                                          <p:spTgt spid="49"/>
                                        </p:tgtEl>
                                        <p:attrNameLst>
                                          <p:attrName>ppt_x</p:attrName>
                                        </p:attrNameLst>
                                      </p:cBhvr>
                                      <p:tavLst>
                                        <p:tav tm="0">
                                          <p:val>
                                            <p:strVal val="#ppt_x"/>
                                          </p:val>
                                        </p:tav>
                                        <p:tav tm="100000">
                                          <p:val>
                                            <p:strVal val="#ppt_x"/>
                                          </p:val>
                                        </p:tav>
                                      </p:tavLst>
                                    </p:anim>
                                    <p:anim calcmode="lin" valueType="num">
                                      <p:cBhvr>
                                        <p:cTn id="19" dur="1000" fill="hold"/>
                                        <p:tgtEl>
                                          <p:spTgt spid="4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1000"/>
                                        <p:tgtEl>
                                          <p:spTgt spid="56"/>
                                        </p:tgtEl>
                                      </p:cBhvr>
                                    </p:animEffect>
                                    <p:anim calcmode="lin" valueType="num">
                                      <p:cBhvr>
                                        <p:cTn id="23" dur="1000" fill="hold"/>
                                        <p:tgtEl>
                                          <p:spTgt spid="56"/>
                                        </p:tgtEl>
                                        <p:attrNameLst>
                                          <p:attrName>ppt_x</p:attrName>
                                        </p:attrNameLst>
                                      </p:cBhvr>
                                      <p:tavLst>
                                        <p:tav tm="0">
                                          <p:val>
                                            <p:strVal val="#ppt_x"/>
                                          </p:val>
                                        </p:tav>
                                        <p:tav tm="100000">
                                          <p:val>
                                            <p:strVal val="#ppt_x"/>
                                          </p:val>
                                        </p:tav>
                                      </p:tavLst>
                                    </p:anim>
                                    <p:anim calcmode="lin" valueType="num">
                                      <p:cBhvr>
                                        <p:cTn id="24"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D23A9E9-0C14-4106-BCA5-A3462E948F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Map&#10;&#10;Description automatically generated">
            <a:extLst>
              <a:ext uri="{FF2B5EF4-FFF2-40B4-BE49-F238E27FC236}">
                <a16:creationId xmlns:a16="http://schemas.microsoft.com/office/drawing/2014/main" id="{22BC23C8-C0C7-1232-B39E-11C562036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66" y="1247827"/>
            <a:ext cx="3555016" cy="4572368"/>
          </a:xfrm>
          <a:prstGeom prst="rect">
            <a:avLst/>
          </a:prstGeom>
        </p:spPr>
      </p:pic>
      <p:pic>
        <p:nvPicPr>
          <p:cNvPr id="14" name="Content Placeholder 6" descr="Map&#10;&#10;Description automatically generated">
            <a:extLst>
              <a:ext uri="{FF2B5EF4-FFF2-40B4-BE49-F238E27FC236}">
                <a16:creationId xmlns:a16="http://schemas.microsoft.com/office/drawing/2014/main" id="{9C584B20-2410-84FA-64A5-FF73368603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0604" y="1247607"/>
            <a:ext cx="3559644" cy="4573153"/>
          </a:xfrm>
          <a:prstGeom prst="rect">
            <a:avLst/>
          </a:prstGeom>
        </p:spPr>
      </p:pic>
      <p:pic>
        <p:nvPicPr>
          <p:cNvPr id="11" name="Picture 10" descr="Map&#10;&#10;Description automatically generated">
            <a:extLst>
              <a:ext uri="{FF2B5EF4-FFF2-40B4-BE49-F238E27FC236}">
                <a16:creationId xmlns:a16="http://schemas.microsoft.com/office/drawing/2014/main" id="{7417E62B-0FAF-BCFA-3BAE-FA47D9A90D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0305" y="1246991"/>
            <a:ext cx="3557335" cy="4575351"/>
          </a:xfrm>
          <a:prstGeom prst="rect">
            <a:avLst/>
          </a:prstGeom>
        </p:spPr>
      </p:pic>
      <p:sp>
        <p:nvSpPr>
          <p:cNvPr id="22" name="Rectangle 21">
            <a:extLst>
              <a:ext uri="{FF2B5EF4-FFF2-40B4-BE49-F238E27FC236}">
                <a16:creationId xmlns:a16="http://schemas.microsoft.com/office/drawing/2014/main" id="{9611F52D-1ABB-47FF-A480-1564ACBB9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C6CB1B3D-A605-4D85-9B0A-D72C281660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D9F9A825-DFCB-E07D-E9F0-5AA43261DB03}"/>
              </a:ext>
            </a:extLst>
          </p:cNvPr>
          <p:cNvSpPr>
            <a:spLocks noGrp="1"/>
          </p:cNvSpPr>
          <p:nvPr>
            <p:ph type="ftr" sz="quarter" idx="11"/>
          </p:nvPr>
        </p:nvSpPr>
        <p:spPr>
          <a:xfrm>
            <a:off x="3686185" y="6459785"/>
            <a:ext cx="4822804" cy="365125"/>
          </a:xfrm>
        </p:spPr>
        <p:txBody>
          <a:bodyPr>
            <a:normAutofit/>
          </a:bodyPr>
          <a:lstStyle/>
          <a:p>
            <a:pPr>
              <a:spcAft>
                <a:spcPts val="600"/>
              </a:spcAft>
            </a:pPr>
            <a:r>
              <a:rPr lang="en-PH"/>
              <a:t>Priority Areas for Reforestation</a:t>
            </a:r>
          </a:p>
        </p:txBody>
      </p:sp>
      <p:sp>
        <p:nvSpPr>
          <p:cNvPr id="5" name="Slide Number Placeholder 4">
            <a:extLst>
              <a:ext uri="{FF2B5EF4-FFF2-40B4-BE49-F238E27FC236}">
                <a16:creationId xmlns:a16="http://schemas.microsoft.com/office/drawing/2014/main" id="{D5B942A7-81C5-FB77-D8EF-AF6AAFE641C9}"/>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smtClean="0"/>
              <a:pPr>
                <a:spcAft>
                  <a:spcPts val="600"/>
                </a:spcAft>
              </a:pPr>
              <a:t>32</a:t>
            </a:fld>
            <a:endParaRPr lang="en-PH"/>
          </a:p>
        </p:txBody>
      </p:sp>
      <p:sp>
        <p:nvSpPr>
          <p:cNvPr id="16" name="TextBox 15">
            <a:extLst>
              <a:ext uri="{FF2B5EF4-FFF2-40B4-BE49-F238E27FC236}">
                <a16:creationId xmlns:a16="http://schemas.microsoft.com/office/drawing/2014/main" id="{29381AAA-7C12-C82F-6874-C15AB421AD81}"/>
              </a:ext>
            </a:extLst>
          </p:cNvPr>
          <p:cNvSpPr txBox="1"/>
          <p:nvPr/>
        </p:nvSpPr>
        <p:spPr>
          <a:xfrm>
            <a:off x="1295400" y="790627"/>
            <a:ext cx="938077" cy="369332"/>
          </a:xfrm>
          <a:prstGeom prst="rect">
            <a:avLst/>
          </a:prstGeom>
          <a:noFill/>
        </p:spPr>
        <p:txBody>
          <a:bodyPr wrap="none" rtlCol="0">
            <a:spAutoFit/>
          </a:bodyPr>
          <a:lstStyle/>
          <a:p>
            <a:r>
              <a:rPr lang="en-US" dirty="0"/>
              <a:t>Impact</a:t>
            </a:r>
            <a:endParaRPr lang="en-PH" dirty="0"/>
          </a:p>
        </p:txBody>
      </p:sp>
      <p:sp>
        <p:nvSpPr>
          <p:cNvPr id="21" name="TextBox 20">
            <a:extLst>
              <a:ext uri="{FF2B5EF4-FFF2-40B4-BE49-F238E27FC236}">
                <a16:creationId xmlns:a16="http://schemas.microsoft.com/office/drawing/2014/main" id="{860A4CA5-EC3F-D482-C237-A71A0F43C837}"/>
              </a:ext>
            </a:extLst>
          </p:cNvPr>
          <p:cNvSpPr txBox="1"/>
          <p:nvPr/>
        </p:nvSpPr>
        <p:spPr>
          <a:xfrm>
            <a:off x="4193047" y="805881"/>
            <a:ext cx="2154757" cy="369332"/>
          </a:xfrm>
          <a:prstGeom prst="rect">
            <a:avLst/>
          </a:prstGeom>
          <a:noFill/>
        </p:spPr>
        <p:txBody>
          <a:bodyPr wrap="none" rtlCol="0">
            <a:spAutoFit/>
          </a:bodyPr>
          <a:lstStyle/>
          <a:p>
            <a:r>
              <a:rPr lang="en-US" dirty="0"/>
              <a:t>Adaptive Capacity</a:t>
            </a:r>
            <a:endParaRPr lang="en-PH" dirty="0"/>
          </a:p>
        </p:txBody>
      </p:sp>
      <p:sp>
        <p:nvSpPr>
          <p:cNvPr id="23" name="TextBox 22">
            <a:extLst>
              <a:ext uri="{FF2B5EF4-FFF2-40B4-BE49-F238E27FC236}">
                <a16:creationId xmlns:a16="http://schemas.microsoft.com/office/drawing/2014/main" id="{AFCFBAD4-BF53-C62C-E4FC-50ACB81764B1}"/>
              </a:ext>
            </a:extLst>
          </p:cNvPr>
          <p:cNvSpPr txBox="1"/>
          <p:nvPr/>
        </p:nvSpPr>
        <p:spPr>
          <a:xfrm>
            <a:off x="8828690" y="818674"/>
            <a:ext cx="2143536" cy="369332"/>
          </a:xfrm>
          <a:prstGeom prst="rect">
            <a:avLst/>
          </a:prstGeom>
          <a:noFill/>
        </p:spPr>
        <p:txBody>
          <a:bodyPr wrap="none" rtlCol="0">
            <a:spAutoFit/>
          </a:bodyPr>
          <a:lstStyle/>
          <a:p>
            <a:r>
              <a:rPr lang="en-US" dirty="0"/>
              <a:t>Submitted Output</a:t>
            </a:r>
            <a:endParaRPr lang="en-PH" dirty="0"/>
          </a:p>
        </p:txBody>
      </p:sp>
      <p:sp>
        <p:nvSpPr>
          <p:cNvPr id="17" name="Rectangle 16">
            <a:extLst>
              <a:ext uri="{FF2B5EF4-FFF2-40B4-BE49-F238E27FC236}">
                <a16:creationId xmlns:a16="http://schemas.microsoft.com/office/drawing/2014/main" id="{CF0CABB5-53DC-2E0C-1A70-D3216C3F098D}"/>
              </a:ext>
            </a:extLst>
          </p:cNvPr>
          <p:cNvSpPr/>
          <p:nvPr/>
        </p:nvSpPr>
        <p:spPr>
          <a:xfrm>
            <a:off x="7604503" y="-256318"/>
            <a:ext cx="95853" cy="6623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045376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D23A9E9-0C14-4106-BCA5-A3462E948F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pic>
        <p:nvPicPr>
          <p:cNvPr id="15" name="Picture 14" descr="Map&#10;&#10;Description automatically generated">
            <a:extLst>
              <a:ext uri="{FF2B5EF4-FFF2-40B4-BE49-F238E27FC236}">
                <a16:creationId xmlns:a16="http://schemas.microsoft.com/office/drawing/2014/main" id="{22BC23C8-C0C7-1232-B39E-11C562036F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66" y="1247827"/>
            <a:ext cx="3555016" cy="4572368"/>
          </a:xfrm>
          <a:prstGeom prst="rect">
            <a:avLst/>
          </a:prstGeom>
        </p:spPr>
      </p:pic>
      <p:pic>
        <p:nvPicPr>
          <p:cNvPr id="14" name="Content Placeholder 6" descr="Map&#10;&#10;Description automatically generated">
            <a:extLst>
              <a:ext uri="{FF2B5EF4-FFF2-40B4-BE49-F238E27FC236}">
                <a16:creationId xmlns:a16="http://schemas.microsoft.com/office/drawing/2014/main" id="{9C584B20-2410-84FA-64A5-FF73368603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604" y="1247607"/>
            <a:ext cx="3559644" cy="4573153"/>
          </a:xfrm>
          <a:prstGeom prst="rect">
            <a:avLst/>
          </a:prstGeom>
        </p:spPr>
      </p:pic>
      <p:pic>
        <p:nvPicPr>
          <p:cNvPr id="11" name="Picture 10" descr="Map&#10;&#10;Description automatically generated">
            <a:extLst>
              <a:ext uri="{FF2B5EF4-FFF2-40B4-BE49-F238E27FC236}">
                <a16:creationId xmlns:a16="http://schemas.microsoft.com/office/drawing/2014/main" id="{7417E62B-0FAF-BCFA-3BAE-FA47D9A90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0305" y="1246991"/>
            <a:ext cx="3557335" cy="4575351"/>
          </a:xfrm>
          <a:prstGeom prst="rect">
            <a:avLst/>
          </a:prstGeom>
        </p:spPr>
      </p:pic>
      <p:sp>
        <p:nvSpPr>
          <p:cNvPr id="22" name="Rectangle 21">
            <a:extLst>
              <a:ext uri="{FF2B5EF4-FFF2-40B4-BE49-F238E27FC236}">
                <a16:creationId xmlns:a16="http://schemas.microsoft.com/office/drawing/2014/main" id="{9611F52D-1ABB-47FF-A480-1564ACBB9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C6CB1B3D-A605-4D85-9B0A-D72C281660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D9F9A825-DFCB-E07D-E9F0-5AA43261DB03}"/>
              </a:ext>
            </a:extLst>
          </p:cNvPr>
          <p:cNvSpPr>
            <a:spLocks noGrp="1"/>
          </p:cNvSpPr>
          <p:nvPr>
            <p:ph type="ftr" sz="quarter" idx="11"/>
          </p:nvPr>
        </p:nvSpPr>
        <p:spPr>
          <a:xfrm>
            <a:off x="3686185" y="6459785"/>
            <a:ext cx="4822804" cy="365125"/>
          </a:xfrm>
        </p:spPr>
        <p:txBody>
          <a:bodyPr>
            <a:norm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srgbClr val="39373D"/>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D5B942A7-81C5-FB77-D8EF-AF6AAFE641C9}"/>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smtClean="0">
                <a:ln>
                  <a:noFill/>
                </a:ln>
                <a:solidFill>
                  <a:srgbClr val="39373D"/>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33</a:t>
            </a:fld>
            <a:endParaRPr kumimoji="0" lang="en-PH" sz="1050" b="0" i="0" u="none" strike="noStrike" kern="1200" cap="none" spc="0" normalizeH="0" baseline="0" noProof="0">
              <a:ln>
                <a:noFill/>
              </a:ln>
              <a:solidFill>
                <a:srgbClr val="39373D"/>
              </a:solidFill>
              <a:effectLst/>
              <a:uLnTx/>
              <a:uFillTx/>
              <a:latin typeface="Century Schoolbook" panose="02040604050505020304"/>
              <a:ea typeface="+mn-ea"/>
              <a:cs typeface="+mn-cs"/>
            </a:endParaRPr>
          </a:p>
        </p:txBody>
      </p:sp>
      <p:sp>
        <p:nvSpPr>
          <p:cNvPr id="16" name="TextBox 15">
            <a:extLst>
              <a:ext uri="{FF2B5EF4-FFF2-40B4-BE49-F238E27FC236}">
                <a16:creationId xmlns:a16="http://schemas.microsoft.com/office/drawing/2014/main" id="{29381AAA-7C12-C82F-6874-C15AB421AD81}"/>
              </a:ext>
            </a:extLst>
          </p:cNvPr>
          <p:cNvSpPr txBox="1"/>
          <p:nvPr/>
        </p:nvSpPr>
        <p:spPr>
          <a:xfrm>
            <a:off x="1295400" y="790627"/>
            <a:ext cx="93807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panose="02040604050505020304"/>
                <a:ea typeface="+mn-ea"/>
                <a:cs typeface="+mn-cs"/>
              </a:rPr>
              <a:t>Impact</a:t>
            </a:r>
            <a:endParaRPr kumimoji="0" lang="en-PH" sz="1800" b="0" i="0" u="none" strike="noStrike" kern="1200" cap="none" spc="0" normalizeH="0" baseline="0" noProof="0" dirty="0">
              <a:ln>
                <a:noFill/>
              </a:ln>
              <a:solidFill>
                <a:prstClr val="black"/>
              </a:solidFill>
              <a:effectLst/>
              <a:uLnTx/>
              <a:uFillTx/>
              <a:latin typeface="Century Schoolbook" panose="02040604050505020304"/>
              <a:ea typeface="+mn-ea"/>
              <a:cs typeface="+mn-cs"/>
            </a:endParaRPr>
          </a:p>
        </p:txBody>
      </p:sp>
      <p:sp>
        <p:nvSpPr>
          <p:cNvPr id="21" name="TextBox 20">
            <a:extLst>
              <a:ext uri="{FF2B5EF4-FFF2-40B4-BE49-F238E27FC236}">
                <a16:creationId xmlns:a16="http://schemas.microsoft.com/office/drawing/2014/main" id="{860A4CA5-EC3F-D482-C237-A71A0F43C837}"/>
              </a:ext>
            </a:extLst>
          </p:cNvPr>
          <p:cNvSpPr txBox="1"/>
          <p:nvPr/>
        </p:nvSpPr>
        <p:spPr>
          <a:xfrm>
            <a:off x="4193047" y="805881"/>
            <a:ext cx="215475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panose="02040604050505020304"/>
                <a:ea typeface="+mn-ea"/>
                <a:cs typeface="+mn-cs"/>
              </a:rPr>
              <a:t>Adaptive Capacity</a:t>
            </a:r>
            <a:endParaRPr kumimoji="0" lang="en-PH" sz="1800" b="0" i="0" u="none" strike="noStrike" kern="1200" cap="none" spc="0" normalizeH="0" baseline="0" noProof="0" dirty="0">
              <a:ln>
                <a:noFill/>
              </a:ln>
              <a:solidFill>
                <a:prstClr val="black"/>
              </a:solidFill>
              <a:effectLst/>
              <a:uLnTx/>
              <a:uFillTx/>
              <a:latin typeface="Century Schoolbook" panose="02040604050505020304"/>
              <a:ea typeface="+mn-ea"/>
              <a:cs typeface="+mn-cs"/>
            </a:endParaRPr>
          </a:p>
        </p:txBody>
      </p:sp>
      <p:sp>
        <p:nvSpPr>
          <p:cNvPr id="23" name="TextBox 22">
            <a:extLst>
              <a:ext uri="{FF2B5EF4-FFF2-40B4-BE49-F238E27FC236}">
                <a16:creationId xmlns:a16="http://schemas.microsoft.com/office/drawing/2014/main" id="{AFCFBAD4-BF53-C62C-E4FC-50ACB81764B1}"/>
              </a:ext>
            </a:extLst>
          </p:cNvPr>
          <p:cNvSpPr txBox="1"/>
          <p:nvPr/>
        </p:nvSpPr>
        <p:spPr>
          <a:xfrm>
            <a:off x="8828690" y="818674"/>
            <a:ext cx="206659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panose="02040604050505020304"/>
                <a:ea typeface="+mn-ea"/>
                <a:cs typeface="+mn-cs"/>
              </a:rPr>
              <a:t>Corrected Output</a:t>
            </a:r>
            <a:endParaRPr kumimoji="0" lang="en-PH" sz="1800" b="0" i="0" u="none" strike="noStrike" kern="1200" cap="none" spc="0" normalizeH="0" baseline="0" noProof="0" dirty="0">
              <a:ln>
                <a:noFill/>
              </a:ln>
              <a:solidFill>
                <a:prstClr val="black"/>
              </a:solidFill>
              <a:effectLst/>
              <a:uLnTx/>
              <a:uFillTx/>
              <a:latin typeface="Century Schoolbook" panose="02040604050505020304"/>
              <a:ea typeface="+mn-ea"/>
              <a:cs typeface="+mn-cs"/>
            </a:endParaRPr>
          </a:p>
        </p:txBody>
      </p:sp>
      <p:sp>
        <p:nvSpPr>
          <p:cNvPr id="17" name="Rectangle 16">
            <a:extLst>
              <a:ext uri="{FF2B5EF4-FFF2-40B4-BE49-F238E27FC236}">
                <a16:creationId xmlns:a16="http://schemas.microsoft.com/office/drawing/2014/main" id="{CF0CABB5-53DC-2E0C-1A70-D3216C3F098D}"/>
              </a:ext>
            </a:extLst>
          </p:cNvPr>
          <p:cNvSpPr/>
          <p:nvPr/>
        </p:nvSpPr>
        <p:spPr>
          <a:xfrm>
            <a:off x="7604503" y="-256318"/>
            <a:ext cx="95853" cy="6623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pic>
        <p:nvPicPr>
          <p:cNvPr id="18" name="Picture 17">
            <a:extLst>
              <a:ext uri="{FF2B5EF4-FFF2-40B4-BE49-F238E27FC236}">
                <a16:creationId xmlns:a16="http://schemas.microsoft.com/office/drawing/2014/main" id="{142B331F-FD93-0143-0BE3-303264379BCA}"/>
              </a:ext>
            </a:extLst>
          </p:cNvPr>
          <p:cNvPicPr>
            <a:picLocks noChangeAspect="1"/>
          </p:cNvPicPr>
          <p:nvPr/>
        </p:nvPicPr>
        <p:blipFill rotWithShape="1">
          <a:blip r:embed="rId5"/>
          <a:srcRect r="20727" b="3004"/>
          <a:stretch/>
        </p:blipFill>
        <p:spPr>
          <a:xfrm>
            <a:off x="8066152" y="1159959"/>
            <a:ext cx="3508338" cy="4683529"/>
          </a:xfrm>
          <a:prstGeom prst="rect">
            <a:avLst/>
          </a:prstGeom>
        </p:spPr>
      </p:pic>
    </p:spTree>
    <p:extLst>
      <p:ext uri="{BB962C8B-B14F-4D97-AF65-F5344CB8AC3E}">
        <p14:creationId xmlns:p14="http://schemas.microsoft.com/office/powerpoint/2010/main" val="550856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59DE8-D90A-A2B8-C442-D6B8672B3A54}"/>
              </a:ext>
            </a:extLst>
          </p:cNvPr>
          <p:cNvSpPr>
            <a:spLocks noGrp="1"/>
          </p:cNvSpPr>
          <p:nvPr>
            <p:ph type="title"/>
          </p:nvPr>
        </p:nvSpPr>
        <p:spPr>
          <a:xfrm>
            <a:off x="5181601" y="634946"/>
            <a:ext cx="6368142" cy="1450757"/>
          </a:xfrm>
        </p:spPr>
        <p:txBody>
          <a:bodyPr>
            <a:normAutofit/>
          </a:bodyPr>
          <a:lstStyle/>
          <a:p>
            <a:r>
              <a:rPr lang="en-US" dirty="0"/>
              <a:t>Scope and Limitations</a:t>
            </a:r>
            <a:endParaRPr lang="en-PH" dirty="0"/>
          </a:p>
        </p:txBody>
      </p:sp>
      <p:pic>
        <p:nvPicPr>
          <p:cNvPr id="4098" name="Picture 2" descr="man wearing black top standing near road signage during daytime">
            <a:extLst>
              <a:ext uri="{FF2B5EF4-FFF2-40B4-BE49-F238E27FC236}">
                <a16:creationId xmlns:a16="http://schemas.microsoft.com/office/drawing/2014/main" id="{75C1CF9F-492B-B9BF-5B5D-C5B035939D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59" r="26620" b="1"/>
          <a:stretch/>
        </p:blipFill>
        <p:spPr bwMode="auto">
          <a:xfrm>
            <a:off x="20" y="-12128"/>
            <a:ext cx="4654276" cy="687012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9F7B5C35-AC98-1AF3-3006-4892830E1632}"/>
              </a:ext>
            </a:extLst>
          </p:cNvPr>
          <p:cNvSpPr>
            <a:spLocks noGrp="1"/>
          </p:cNvSpPr>
          <p:nvPr>
            <p:ph type="ftr" sz="quarter" idx="11"/>
          </p:nvPr>
        </p:nvSpPr>
        <p:spPr>
          <a:xfrm>
            <a:off x="5181601" y="6459785"/>
            <a:ext cx="3739340" cy="365125"/>
          </a:xfrm>
        </p:spPr>
        <p:txBody>
          <a:bodyPr>
            <a:normAutofit/>
          </a:bodyPr>
          <a:lstStyle/>
          <a:p>
            <a:pPr algn="l">
              <a:spcAft>
                <a:spcPts val="600"/>
              </a:spcAft>
            </a:pPr>
            <a:r>
              <a:rPr lang="en-PH">
                <a:solidFill>
                  <a:schemeClr val="tx1">
                    <a:lumMod val="75000"/>
                    <a:lumOff val="25000"/>
                  </a:schemeClr>
                </a:solidFill>
              </a:rPr>
              <a:t>Priority Areas for Reforestation</a:t>
            </a:r>
          </a:p>
        </p:txBody>
      </p:sp>
      <p:sp>
        <p:nvSpPr>
          <p:cNvPr id="5" name="Slide Number Placeholder 4">
            <a:extLst>
              <a:ext uri="{FF2B5EF4-FFF2-40B4-BE49-F238E27FC236}">
                <a16:creationId xmlns:a16="http://schemas.microsoft.com/office/drawing/2014/main" id="{73300A07-C5D5-85F3-EE32-1F02C989A875}"/>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a:solidFill>
                  <a:schemeClr val="tx1">
                    <a:lumMod val="75000"/>
                    <a:lumOff val="25000"/>
                  </a:schemeClr>
                </a:solidFill>
              </a:rPr>
              <a:pPr>
                <a:spcAft>
                  <a:spcPts val="600"/>
                </a:spcAft>
              </a:pPr>
              <a:t>34</a:t>
            </a:fld>
            <a:endParaRPr lang="en-PH">
              <a:solidFill>
                <a:schemeClr val="tx1">
                  <a:lumMod val="75000"/>
                  <a:lumOff val="25000"/>
                </a:schemeClr>
              </a:solidFill>
            </a:endParaRPr>
          </a:p>
        </p:txBody>
      </p:sp>
      <p:sp>
        <p:nvSpPr>
          <p:cNvPr id="11" name="TextBox 10">
            <a:extLst>
              <a:ext uri="{FF2B5EF4-FFF2-40B4-BE49-F238E27FC236}">
                <a16:creationId xmlns:a16="http://schemas.microsoft.com/office/drawing/2014/main" id="{4B54D7A7-7C71-5A51-599B-EAA44254B717}"/>
              </a:ext>
            </a:extLst>
          </p:cNvPr>
          <p:cNvSpPr txBox="1"/>
          <p:nvPr/>
        </p:nvSpPr>
        <p:spPr>
          <a:xfrm>
            <a:off x="0" y="6551402"/>
            <a:ext cx="2896411" cy="246221"/>
          </a:xfrm>
          <a:prstGeom prst="rect">
            <a:avLst/>
          </a:prstGeom>
          <a:noFill/>
        </p:spPr>
        <p:txBody>
          <a:bodyPr wrap="square">
            <a:spAutoFit/>
          </a:bodyPr>
          <a:lstStyle/>
          <a:p>
            <a:r>
              <a:rPr lang="en-PH" sz="1000" b="0" i="0" u="none" strike="noStrike" dirty="0">
                <a:solidFill>
                  <a:srgbClr val="665052"/>
                </a:solidFill>
                <a:effectLst/>
                <a:hlinkClick r:id="rId4">
                  <a:extLst>
                    <a:ext uri="{A12FA001-AC4F-418D-AE19-62706E023703}">
                      <ahyp:hlinkClr xmlns:ahyp="http://schemas.microsoft.com/office/drawing/2018/hyperlinkcolor" val="tx"/>
                    </a:ext>
                  </a:extLst>
                </a:hlinkClick>
              </a:rPr>
              <a:t>Guillaume de Germain</a:t>
            </a:r>
            <a:r>
              <a:rPr lang="en-PH" sz="1000" b="0" i="0" u="none" strike="noStrike" dirty="0">
                <a:solidFill>
                  <a:srgbClr val="665052"/>
                </a:solidFill>
                <a:effectLst/>
              </a:rPr>
              <a:t> (</a:t>
            </a:r>
            <a:r>
              <a:rPr lang="en-PH" sz="1000" b="0" i="0" dirty="0">
                <a:solidFill>
                  <a:srgbClr val="665052"/>
                </a:solidFill>
                <a:effectLst/>
              </a:rPr>
              <a:t>February 22, 2016)</a:t>
            </a:r>
          </a:p>
        </p:txBody>
      </p:sp>
      <p:sp>
        <p:nvSpPr>
          <p:cNvPr id="3" name="Content Placeholder 2">
            <a:extLst>
              <a:ext uri="{FF2B5EF4-FFF2-40B4-BE49-F238E27FC236}">
                <a16:creationId xmlns:a16="http://schemas.microsoft.com/office/drawing/2014/main" id="{00145C30-BB0F-F9D1-6F01-EB824C6187BF}"/>
              </a:ext>
            </a:extLst>
          </p:cNvPr>
          <p:cNvSpPr>
            <a:spLocks noGrp="1"/>
          </p:cNvSpPr>
          <p:nvPr>
            <p:ph idx="1"/>
          </p:nvPr>
        </p:nvSpPr>
        <p:spPr>
          <a:xfrm>
            <a:off x="5181601" y="2198914"/>
            <a:ext cx="6368142" cy="3841962"/>
          </a:xfrm>
        </p:spPr>
        <p:txBody>
          <a:bodyPr>
            <a:normAutofit fontScale="92500"/>
          </a:bodyPr>
          <a:lstStyle/>
          <a:p>
            <a:pPr>
              <a:buFont typeface="Wingdings" panose="05000000000000000000" pitchFamily="2" charset="2"/>
              <a:buChar char="q"/>
            </a:pPr>
            <a:r>
              <a:rPr lang="en-US" sz="1800" dirty="0"/>
              <a:t> Further information about the data can be found on the submitted data set guide file.</a:t>
            </a:r>
          </a:p>
          <a:p>
            <a:pPr>
              <a:buFont typeface="Wingdings" panose="05000000000000000000" pitchFamily="2" charset="2"/>
              <a:buChar char="q"/>
            </a:pPr>
            <a:r>
              <a:rPr lang="en-US" sz="1800" dirty="0"/>
              <a:t> Only limited analysis has been made on the number of factors and the factors involved due to the time constraint.</a:t>
            </a:r>
          </a:p>
          <a:p>
            <a:pPr>
              <a:buFont typeface="Wingdings" panose="05000000000000000000" pitchFamily="2" charset="2"/>
              <a:buChar char="q"/>
            </a:pPr>
            <a:r>
              <a:rPr lang="en-US" sz="1800" dirty="0"/>
              <a:t> Most adaptive capacity values are geared towards forest cover in order to have an estimate or partial representation of the environment’s ability to adapt.</a:t>
            </a:r>
          </a:p>
          <a:p>
            <a:pPr>
              <a:buFont typeface="Wingdings" panose="05000000000000000000" pitchFamily="2" charset="2"/>
              <a:buChar char="q"/>
            </a:pPr>
            <a:r>
              <a:rPr lang="en-US" sz="1800" dirty="0"/>
              <a:t> Most impact values are based on the report from NDRRMC and the quality and the accuracy of the datasets as well as the overlay analysis has not been analyzed for possible errors</a:t>
            </a:r>
          </a:p>
          <a:p>
            <a:pPr>
              <a:buFont typeface="Wingdings" panose="05000000000000000000" pitchFamily="2" charset="2"/>
              <a:buChar char="q"/>
            </a:pPr>
            <a:r>
              <a:rPr lang="en-US" sz="1800" dirty="0"/>
              <a:t> NDVI can be used but due to the large nature of the study area, the presenter wasn’t able to download it since the drive space cannot contain the NDVI  pre and post typhoon. </a:t>
            </a:r>
            <a:endParaRPr lang="en-PH" sz="1800" dirty="0"/>
          </a:p>
        </p:txBody>
      </p:sp>
    </p:spTree>
    <p:extLst>
      <p:ext uri="{BB962C8B-B14F-4D97-AF65-F5344CB8AC3E}">
        <p14:creationId xmlns:p14="http://schemas.microsoft.com/office/powerpoint/2010/main" val="821249115"/>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2" name="Rectangle 7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73" name="Rectangle 7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4B11F-13F0-77E8-8405-7AE6384F8D51}"/>
              </a:ext>
            </a:extLst>
          </p:cNvPr>
          <p:cNvSpPr>
            <a:spLocks noGrp="1"/>
          </p:cNvSpPr>
          <p:nvPr>
            <p:ph type="title"/>
          </p:nvPr>
        </p:nvSpPr>
        <p:spPr>
          <a:xfrm>
            <a:off x="5181601" y="634946"/>
            <a:ext cx="6368142" cy="1450757"/>
          </a:xfrm>
        </p:spPr>
        <p:txBody>
          <a:bodyPr>
            <a:normAutofit/>
          </a:bodyPr>
          <a:lstStyle/>
          <a:p>
            <a:r>
              <a:rPr lang="en-US"/>
              <a:t>Recommendations</a:t>
            </a:r>
            <a:endParaRPr lang="en-PH" dirty="0"/>
          </a:p>
        </p:txBody>
      </p:sp>
      <p:pic>
        <p:nvPicPr>
          <p:cNvPr id="7170" name="Picture 2" descr="brown old leafless tree">
            <a:extLst>
              <a:ext uri="{FF2B5EF4-FFF2-40B4-BE49-F238E27FC236}">
                <a16:creationId xmlns:a16="http://schemas.microsoft.com/office/drawing/2014/main" id="{365CD929-C15E-9B79-8EEE-D6DCFA50A5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1" r="1" b="1"/>
          <a:stretch/>
        </p:blipFill>
        <p:spPr bwMode="auto">
          <a:xfrm>
            <a:off x="20" y="-12128"/>
            <a:ext cx="4654276" cy="687012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7CB86ED-79EE-409E-53A0-B2307D1A0CD1}"/>
              </a:ext>
            </a:extLst>
          </p:cNvPr>
          <p:cNvSpPr>
            <a:spLocks noGrp="1"/>
          </p:cNvSpPr>
          <p:nvPr>
            <p:ph idx="1"/>
          </p:nvPr>
        </p:nvSpPr>
        <p:spPr>
          <a:xfrm>
            <a:off x="5181601" y="2198913"/>
            <a:ext cx="6368142" cy="4260869"/>
          </a:xfrm>
        </p:spPr>
        <p:txBody>
          <a:bodyPr>
            <a:normAutofit/>
          </a:bodyPr>
          <a:lstStyle/>
          <a:p>
            <a:pPr>
              <a:buFont typeface="Wingdings" panose="05000000000000000000" pitchFamily="2" charset="2"/>
              <a:buChar char="q"/>
            </a:pPr>
            <a:r>
              <a:rPr lang="en-US" dirty="0"/>
              <a:t> Educate people on how to inspect the health of the tree. For example, checking for weakened structural integrity. Most of the structural damages in homes were caused by strong winds and as well as trees falling into the houses.</a:t>
            </a:r>
          </a:p>
          <a:p>
            <a:pPr>
              <a:buFont typeface="Wingdings" panose="05000000000000000000" pitchFamily="2" charset="2"/>
              <a:buChar char="q"/>
            </a:pPr>
            <a:r>
              <a:rPr lang="en-US" dirty="0"/>
              <a:t> Normalized Difference Vegetation Index can be a useful layer in this analysis (personnel may need larger cloud storage).</a:t>
            </a:r>
          </a:p>
          <a:p>
            <a:pPr>
              <a:buFont typeface="Wingdings" panose="05000000000000000000" pitchFamily="2" charset="2"/>
              <a:buChar char="q"/>
            </a:pPr>
            <a:r>
              <a:rPr lang="en-US" dirty="0"/>
              <a:t> On the ground data and as well as community interviews can be a good input into the analysis and would somehow supplement and validate the analysis from remotely sensed data.</a:t>
            </a:r>
          </a:p>
          <a:p>
            <a:pPr>
              <a:buFont typeface="Wingdings" panose="05000000000000000000" pitchFamily="2" charset="2"/>
              <a:buChar char="q"/>
            </a:pPr>
            <a:r>
              <a:rPr lang="en-US" dirty="0"/>
              <a:t> Tree species dataset can be helpful in the analysis.</a:t>
            </a:r>
          </a:p>
          <a:p>
            <a:pPr>
              <a:buFont typeface="Wingdings" panose="05000000000000000000" pitchFamily="2" charset="2"/>
              <a:buChar char="q"/>
            </a:pPr>
            <a:endParaRPr lang="en-PH" dirty="0"/>
          </a:p>
        </p:txBody>
      </p:sp>
      <p:sp>
        <p:nvSpPr>
          <p:cNvPr id="4" name="Footer Placeholder 3">
            <a:extLst>
              <a:ext uri="{FF2B5EF4-FFF2-40B4-BE49-F238E27FC236}">
                <a16:creationId xmlns:a16="http://schemas.microsoft.com/office/drawing/2014/main" id="{B6906829-4496-BC63-C18F-3662A20D057B}"/>
              </a:ext>
            </a:extLst>
          </p:cNvPr>
          <p:cNvSpPr>
            <a:spLocks noGrp="1"/>
          </p:cNvSpPr>
          <p:nvPr>
            <p:ph type="ftr" sz="quarter" idx="11"/>
          </p:nvPr>
        </p:nvSpPr>
        <p:spPr>
          <a:xfrm>
            <a:off x="5181601" y="6459785"/>
            <a:ext cx="3739340" cy="365125"/>
          </a:xfrm>
        </p:spPr>
        <p:txBody>
          <a:bodyPr>
            <a:normAutofit/>
          </a:bodyPr>
          <a:lstStyle/>
          <a:p>
            <a:pPr algn="l">
              <a:spcAft>
                <a:spcPts val="600"/>
              </a:spcAft>
            </a:pPr>
            <a:r>
              <a:rPr lang="en-PH">
                <a:solidFill>
                  <a:schemeClr val="tx1">
                    <a:lumMod val="75000"/>
                    <a:lumOff val="25000"/>
                  </a:schemeClr>
                </a:solidFill>
              </a:rPr>
              <a:t>Priority Areas for Reforestation</a:t>
            </a:r>
          </a:p>
        </p:txBody>
      </p:sp>
      <p:sp>
        <p:nvSpPr>
          <p:cNvPr id="5" name="Slide Number Placeholder 4">
            <a:extLst>
              <a:ext uri="{FF2B5EF4-FFF2-40B4-BE49-F238E27FC236}">
                <a16:creationId xmlns:a16="http://schemas.microsoft.com/office/drawing/2014/main" id="{BFD15227-A064-5D96-CF9F-EB9BFB8EA3B1}"/>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a:solidFill>
                  <a:schemeClr val="tx1">
                    <a:lumMod val="75000"/>
                    <a:lumOff val="25000"/>
                  </a:schemeClr>
                </a:solidFill>
              </a:rPr>
              <a:pPr>
                <a:spcAft>
                  <a:spcPts val="600"/>
                </a:spcAft>
              </a:pPr>
              <a:t>35</a:t>
            </a:fld>
            <a:endParaRPr lang="en-PH">
              <a:solidFill>
                <a:schemeClr val="tx1">
                  <a:lumMod val="75000"/>
                  <a:lumOff val="25000"/>
                </a:schemeClr>
              </a:solidFill>
            </a:endParaRPr>
          </a:p>
        </p:txBody>
      </p:sp>
    </p:spTree>
    <p:extLst>
      <p:ext uri="{BB962C8B-B14F-4D97-AF65-F5344CB8AC3E}">
        <p14:creationId xmlns:p14="http://schemas.microsoft.com/office/powerpoint/2010/main" val="31145661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DAD584-A7F1-7EB5-C806-1B47F50E4A97}"/>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defTabSz="914400">
              <a:spcAft>
                <a:spcPts val="600"/>
              </a:spcAft>
            </a:pPr>
            <a:fld id="{9F909BAD-3646-402D-AC30-3DBF86AA0FCB}" type="slidenum">
              <a:rPr lang="en-US">
                <a:solidFill>
                  <a:schemeClr val="tx1">
                    <a:lumMod val="75000"/>
                    <a:lumOff val="25000"/>
                  </a:schemeClr>
                </a:solidFill>
              </a:rPr>
              <a:pPr defTabSz="914400">
                <a:spcAft>
                  <a:spcPts val="600"/>
                </a:spcAft>
              </a:pPr>
              <a:t>4</a:t>
            </a:fld>
            <a:endParaRPr lang="en-US">
              <a:solidFill>
                <a:schemeClr val="tx1">
                  <a:lumMod val="75000"/>
                  <a:lumOff val="25000"/>
                </a:schemeClr>
              </a:solidFill>
            </a:endParaRPr>
          </a:p>
        </p:txBody>
      </p:sp>
      <p:pic>
        <p:nvPicPr>
          <p:cNvPr id="16" name="Picture 2" descr="Tropical Cyclone Odette Tracker – Manila Bulletin">
            <a:extLst>
              <a:ext uri="{FF2B5EF4-FFF2-40B4-BE49-F238E27FC236}">
                <a16:creationId xmlns:a16="http://schemas.microsoft.com/office/drawing/2014/main" id="{AD5E63A3-F2C5-E630-5368-CDE11173A7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 b="735"/>
          <a:stretch/>
        </p:blipFill>
        <p:spPr bwMode="auto">
          <a:xfrm>
            <a:off x="381227" y="1219337"/>
            <a:ext cx="5967545" cy="48428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738B117F-29F0-56A7-6EF4-CE3F7B8000A9}"/>
              </a:ext>
            </a:extLst>
          </p:cNvPr>
          <p:cNvPicPr>
            <a:picLocks noChangeAspect="1"/>
          </p:cNvPicPr>
          <p:nvPr/>
        </p:nvPicPr>
        <p:blipFill rotWithShape="1">
          <a:blip r:embed="rId4">
            <a:duotone>
              <a:schemeClr val="bg2">
                <a:shade val="45000"/>
                <a:satMod val="135000"/>
              </a:schemeClr>
              <a:prstClr val="white"/>
            </a:duotone>
          </a:blip>
          <a:srcRect l="8436" r="12662" b="-2"/>
          <a:stretch/>
        </p:blipFill>
        <p:spPr>
          <a:xfrm>
            <a:off x="6576912" y="10"/>
            <a:ext cx="6619003" cy="6857990"/>
          </a:xfrm>
          <a:prstGeom prst="rect">
            <a:avLst/>
          </a:prstGeom>
          <a:ln w="57150">
            <a:noFill/>
          </a:ln>
        </p:spPr>
      </p:pic>
      <p:sp>
        <p:nvSpPr>
          <p:cNvPr id="2" name="Title 1">
            <a:extLst>
              <a:ext uri="{FF2B5EF4-FFF2-40B4-BE49-F238E27FC236}">
                <a16:creationId xmlns:a16="http://schemas.microsoft.com/office/drawing/2014/main" id="{B3E124D4-E091-DC45-E445-5311F3F3F870}"/>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dirty="0">
                <a:solidFill>
                  <a:schemeClr val="tx1">
                    <a:lumMod val="85000"/>
                    <a:lumOff val="15000"/>
                  </a:schemeClr>
                </a:solidFill>
              </a:rPr>
              <a:t>Study Area</a:t>
            </a:r>
          </a:p>
        </p:txBody>
      </p:sp>
      <p:sp>
        <p:nvSpPr>
          <p:cNvPr id="3" name="Content Placeholder 2">
            <a:extLst>
              <a:ext uri="{FF2B5EF4-FFF2-40B4-BE49-F238E27FC236}">
                <a16:creationId xmlns:a16="http://schemas.microsoft.com/office/drawing/2014/main" id="{15D3E9F6-37BE-DE14-9ABD-8B2D3D22D356}"/>
              </a:ext>
            </a:extLst>
          </p:cNvPr>
          <p:cNvSpPr>
            <a:spLocks noGrp="1"/>
          </p:cNvSpPr>
          <p:nvPr>
            <p:ph idx="1"/>
          </p:nvPr>
        </p:nvSpPr>
        <p:spPr>
          <a:xfrm>
            <a:off x="6729999" y="4455621"/>
            <a:ext cx="4829101" cy="675732"/>
          </a:xfrm>
        </p:spPr>
        <p:txBody>
          <a:bodyPr vert="horz" lIns="91440" tIns="45720" rIns="91440" bIns="45720" rtlCol="0">
            <a:normAutofit/>
          </a:bodyPr>
          <a:lstStyle/>
          <a:p>
            <a:r>
              <a:rPr lang="en-US" sz="1600" dirty="0"/>
              <a:t>The image on the left shows the path of Typhoon Rai when it passed the Philippines. </a:t>
            </a:r>
          </a:p>
        </p:txBody>
      </p:sp>
      <p:sp>
        <p:nvSpPr>
          <p:cNvPr id="4" name="Footer Placeholder 3">
            <a:extLst>
              <a:ext uri="{FF2B5EF4-FFF2-40B4-BE49-F238E27FC236}">
                <a16:creationId xmlns:a16="http://schemas.microsoft.com/office/drawing/2014/main" id="{D1A9A47F-4B68-6147-5EEE-0E8B4F288D6A}"/>
              </a:ext>
            </a:extLst>
          </p:cNvPr>
          <p:cNvSpPr>
            <a:spLocks noGrp="1"/>
          </p:cNvSpPr>
          <p:nvPr>
            <p:ph type="ftr" sz="quarter" idx="11"/>
          </p:nvPr>
        </p:nvSpPr>
        <p:spPr>
          <a:xfrm>
            <a:off x="6729999" y="6459785"/>
            <a:ext cx="3891618" cy="365125"/>
          </a:xfrm>
        </p:spPr>
        <p:txBody>
          <a:bodyPr vert="horz" lIns="91440" tIns="45720" rIns="91440" bIns="45720" rtlCol="0" anchor="ctr">
            <a:normAutofit/>
          </a:bodyPr>
          <a:lstStyle/>
          <a:p>
            <a:pPr algn="l" defTabSz="914400">
              <a:spcAft>
                <a:spcPts val="600"/>
              </a:spcAft>
            </a:pPr>
            <a:r>
              <a:rPr lang="en-US" kern="1200" cap="all" baseline="0" dirty="0">
                <a:solidFill>
                  <a:schemeClr val="tx1">
                    <a:lumMod val="75000"/>
                    <a:lumOff val="25000"/>
                  </a:schemeClr>
                </a:solidFill>
                <a:latin typeface="+mn-lt"/>
                <a:ea typeface="+mn-ea"/>
                <a:cs typeface="+mn-cs"/>
              </a:rPr>
              <a:t>Priority Areas for Reforestation</a:t>
            </a:r>
          </a:p>
        </p:txBody>
      </p:sp>
      <p:sp>
        <p:nvSpPr>
          <p:cNvPr id="28" name="Content Placeholder 2">
            <a:extLst>
              <a:ext uri="{FF2B5EF4-FFF2-40B4-BE49-F238E27FC236}">
                <a16:creationId xmlns:a16="http://schemas.microsoft.com/office/drawing/2014/main" id="{CED006A1-545D-2442-E5A2-5778A8317772}"/>
              </a:ext>
            </a:extLst>
          </p:cNvPr>
          <p:cNvSpPr txBox="1">
            <a:spLocks/>
          </p:cNvSpPr>
          <p:nvPr/>
        </p:nvSpPr>
        <p:spPr>
          <a:xfrm>
            <a:off x="6726838" y="5053880"/>
            <a:ext cx="4829101" cy="1290201"/>
          </a:xfrm>
          <a:prstGeom prst="rect">
            <a:avLst/>
          </a:prstGeom>
        </p:spPr>
        <p:txBody>
          <a:bodyPr vert="horz" lIns="91440" tIns="45720" rIns="9144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1600" dirty="0"/>
          </a:p>
        </p:txBody>
      </p:sp>
    </p:spTree>
    <p:extLst>
      <p:ext uri="{BB962C8B-B14F-4D97-AF65-F5344CB8AC3E}">
        <p14:creationId xmlns:p14="http://schemas.microsoft.com/office/powerpoint/2010/main" val="3805505155"/>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19" name="Straight Connector 1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DAD584-A7F1-7EB5-C806-1B47F50E4A97}"/>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9F909BAD-3646-402D-AC30-3DBF86AA0FCB}" type="slidenum">
              <a:rPr kumimoji="0" lang="en-US"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a:t>
            </a:fld>
            <a:endParaRPr kumimoji="0" lang="en-US"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pic>
        <p:nvPicPr>
          <p:cNvPr id="16" name="Picture 2" descr="Tropical Cyclone Odette Tracker – Manila Bulletin">
            <a:extLst>
              <a:ext uri="{FF2B5EF4-FFF2-40B4-BE49-F238E27FC236}">
                <a16:creationId xmlns:a16="http://schemas.microsoft.com/office/drawing/2014/main" id="{AD5E63A3-F2C5-E630-5368-CDE11173A7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 b="735"/>
          <a:stretch/>
        </p:blipFill>
        <p:spPr bwMode="auto">
          <a:xfrm>
            <a:off x="381227" y="1219337"/>
            <a:ext cx="5967545" cy="48428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E124D4-E091-DC45-E445-5311F3F3F870}"/>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dirty="0">
                <a:solidFill>
                  <a:schemeClr val="tx1">
                    <a:lumMod val="85000"/>
                    <a:lumOff val="15000"/>
                  </a:schemeClr>
                </a:solidFill>
              </a:rPr>
              <a:t>Study Area</a:t>
            </a:r>
          </a:p>
        </p:txBody>
      </p:sp>
      <p:sp>
        <p:nvSpPr>
          <p:cNvPr id="3" name="Content Placeholder 2">
            <a:extLst>
              <a:ext uri="{FF2B5EF4-FFF2-40B4-BE49-F238E27FC236}">
                <a16:creationId xmlns:a16="http://schemas.microsoft.com/office/drawing/2014/main" id="{15D3E9F6-37BE-DE14-9ABD-8B2D3D22D356}"/>
              </a:ext>
            </a:extLst>
          </p:cNvPr>
          <p:cNvSpPr>
            <a:spLocks noGrp="1"/>
          </p:cNvSpPr>
          <p:nvPr>
            <p:ph idx="1"/>
          </p:nvPr>
        </p:nvSpPr>
        <p:spPr>
          <a:xfrm>
            <a:off x="6729999" y="4455621"/>
            <a:ext cx="4829101" cy="675732"/>
          </a:xfrm>
        </p:spPr>
        <p:txBody>
          <a:bodyPr vert="horz" lIns="91440" tIns="45720" rIns="91440" bIns="45720" rtlCol="0">
            <a:normAutofit/>
          </a:bodyPr>
          <a:lstStyle/>
          <a:p>
            <a:r>
              <a:rPr lang="en-US" sz="1600" dirty="0"/>
              <a:t>The image on the left shows the path of Typhoon Rai when it passed the Philippines. </a:t>
            </a:r>
          </a:p>
        </p:txBody>
      </p:sp>
      <p:sp>
        <p:nvSpPr>
          <p:cNvPr id="4" name="Footer Placeholder 3">
            <a:extLst>
              <a:ext uri="{FF2B5EF4-FFF2-40B4-BE49-F238E27FC236}">
                <a16:creationId xmlns:a16="http://schemas.microsoft.com/office/drawing/2014/main" id="{D1A9A47F-4B68-6147-5EEE-0E8B4F288D6A}"/>
              </a:ext>
            </a:extLst>
          </p:cNvPr>
          <p:cNvSpPr>
            <a:spLocks noGrp="1"/>
          </p:cNvSpPr>
          <p:nvPr>
            <p:ph type="ftr" sz="quarter" idx="11"/>
          </p:nvPr>
        </p:nvSpPr>
        <p:spPr>
          <a:xfrm>
            <a:off x="6729999" y="6459785"/>
            <a:ext cx="3891618"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all" spc="0" normalizeH="0" baseline="0" noProof="0" dirty="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28" name="Content Placeholder 2">
            <a:extLst>
              <a:ext uri="{FF2B5EF4-FFF2-40B4-BE49-F238E27FC236}">
                <a16:creationId xmlns:a16="http://schemas.microsoft.com/office/drawing/2014/main" id="{CED006A1-545D-2442-E5A2-5778A8317772}"/>
              </a:ext>
            </a:extLst>
          </p:cNvPr>
          <p:cNvSpPr txBox="1">
            <a:spLocks/>
          </p:cNvSpPr>
          <p:nvPr/>
        </p:nvSpPr>
        <p:spPr>
          <a:xfrm>
            <a:off x="6726838" y="5053880"/>
            <a:ext cx="4829101" cy="1290201"/>
          </a:xfrm>
          <a:prstGeom prst="rect">
            <a:avLst/>
          </a:prstGeom>
        </p:spPr>
        <p:txBody>
          <a:bodyPr vert="horz" lIns="91440" tIns="45720" rIns="9144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Calibri" panose="020F0502020204030204" pitchFamily="34" charset="0"/>
              <a:buChar char=" "/>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The regions that were affected includes: BARMM, CARAGA, Central Visayas, Eastern Visayas, Western Visayas, Zamboanga Peninsula, Northern Mindanao and Davao Region. </a:t>
            </a:r>
          </a:p>
          <a:p>
            <a:pPr marL="91440" marR="0" lvl="0" indent="-91440" algn="l" defTabSz="914400" rtl="0" eaLnBrk="1" fontAlgn="auto" latinLnBrk="0" hangingPunct="1">
              <a:lnSpc>
                <a:spcPct val="90000"/>
              </a:lnSpc>
              <a:spcBef>
                <a:spcPts val="1200"/>
              </a:spcBef>
              <a:spcAft>
                <a:spcPts val="200"/>
              </a:spcAft>
              <a:buClr>
                <a:srgbClr val="D12510"/>
              </a:buClr>
              <a:buSzPct val="100000"/>
              <a:buFont typeface="Calibri" panose="020F0502020204030204" pitchFamily="34" charset="0"/>
              <a:buChar char=" "/>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grpSp>
        <p:nvGrpSpPr>
          <p:cNvPr id="12" name="Group 11">
            <a:extLst>
              <a:ext uri="{FF2B5EF4-FFF2-40B4-BE49-F238E27FC236}">
                <a16:creationId xmlns:a16="http://schemas.microsoft.com/office/drawing/2014/main" id="{629CAACC-4334-9243-128C-4EF4F0C90512}"/>
              </a:ext>
            </a:extLst>
          </p:cNvPr>
          <p:cNvGrpSpPr/>
          <p:nvPr/>
        </p:nvGrpSpPr>
        <p:grpSpPr>
          <a:xfrm>
            <a:off x="-42091" y="10"/>
            <a:ext cx="6619003" cy="6857990"/>
            <a:chOff x="-42091" y="10"/>
            <a:chExt cx="6619003" cy="6857990"/>
          </a:xfrm>
        </p:grpSpPr>
        <p:pic>
          <p:nvPicPr>
            <p:cNvPr id="20" name="Picture 19">
              <a:extLst>
                <a:ext uri="{FF2B5EF4-FFF2-40B4-BE49-F238E27FC236}">
                  <a16:creationId xmlns:a16="http://schemas.microsoft.com/office/drawing/2014/main" id="{9F012992-5C3E-3E4A-414F-05952E3B98A6}"/>
                </a:ext>
              </a:extLst>
            </p:cNvPr>
            <p:cNvPicPr>
              <a:picLocks noChangeAspect="1"/>
            </p:cNvPicPr>
            <p:nvPr/>
          </p:nvPicPr>
          <p:blipFill rotWithShape="1">
            <a:blip r:embed="rId4"/>
            <a:srcRect l="8436" r="12662" b="-2"/>
            <a:stretch/>
          </p:blipFill>
          <p:spPr>
            <a:xfrm>
              <a:off x="-42091" y="10"/>
              <a:ext cx="6619003" cy="6857990"/>
            </a:xfrm>
            <a:prstGeom prst="rect">
              <a:avLst/>
            </a:prstGeom>
            <a:ln w="57150">
              <a:noFill/>
            </a:ln>
          </p:spPr>
        </p:pic>
        <p:pic>
          <p:nvPicPr>
            <p:cNvPr id="21" name="Picture 20">
              <a:extLst>
                <a:ext uri="{FF2B5EF4-FFF2-40B4-BE49-F238E27FC236}">
                  <a16:creationId xmlns:a16="http://schemas.microsoft.com/office/drawing/2014/main" id="{AA2F390A-1A92-B210-5C04-37B27EF112B2}"/>
                </a:ext>
              </a:extLst>
            </p:cNvPr>
            <p:cNvPicPr>
              <a:picLocks noChangeAspect="1"/>
            </p:cNvPicPr>
            <p:nvPr/>
          </p:nvPicPr>
          <p:blipFill>
            <a:blip r:embed="rId5"/>
            <a:stretch>
              <a:fillRect/>
            </a:stretch>
          </p:blipFill>
          <p:spPr>
            <a:xfrm>
              <a:off x="5111462" y="89101"/>
              <a:ext cx="1362265" cy="1562318"/>
            </a:xfrm>
            <a:prstGeom prst="rect">
              <a:avLst/>
            </a:prstGeom>
            <a:ln w="12700">
              <a:noFill/>
              <a:prstDash val="solid"/>
            </a:ln>
          </p:spPr>
        </p:pic>
      </p:grpSp>
    </p:spTree>
    <p:extLst>
      <p:ext uri="{BB962C8B-B14F-4D97-AF65-F5344CB8AC3E}">
        <p14:creationId xmlns:p14="http://schemas.microsoft.com/office/powerpoint/2010/main" val="389748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2B3334B8-1236-21C3-02EE-1D88F18F84F9}"/>
              </a:ext>
            </a:extLst>
          </p:cNvPr>
          <p:cNvSpPr>
            <a:spLocks noGrp="1"/>
          </p:cNvSpPr>
          <p:nvPr>
            <p:ph type="title"/>
          </p:nvPr>
        </p:nvSpPr>
        <p:spPr>
          <a:xfrm>
            <a:off x="390769" y="516835"/>
            <a:ext cx="4196375" cy="976685"/>
          </a:xfrm>
        </p:spPr>
        <p:txBody>
          <a:bodyPr vert="horz" lIns="91440" tIns="45720" rIns="91440" bIns="45720" rtlCol="0" anchor="b">
            <a:normAutofit/>
          </a:bodyPr>
          <a:lstStyle/>
          <a:p>
            <a:r>
              <a:rPr lang="en-US" sz="2800" dirty="0">
                <a:solidFill>
                  <a:srgbClr val="39373D"/>
                </a:solidFill>
              </a:rPr>
              <a:t>Identifying Priority Areas</a:t>
            </a:r>
          </a:p>
        </p:txBody>
      </p:sp>
      <p:sp>
        <p:nvSpPr>
          <p:cNvPr id="11" name="TextBox 10">
            <a:extLst>
              <a:ext uri="{FF2B5EF4-FFF2-40B4-BE49-F238E27FC236}">
                <a16:creationId xmlns:a16="http://schemas.microsoft.com/office/drawing/2014/main" id="{62BD2FC7-A233-F912-DC14-82467A36C1BA}"/>
              </a:ext>
            </a:extLst>
          </p:cNvPr>
          <p:cNvSpPr txBox="1"/>
          <p:nvPr/>
        </p:nvSpPr>
        <p:spPr>
          <a:xfrm>
            <a:off x="492371" y="1614336"/>
            <a:ext cx="3084844" cy="4726829"/>
          </a:xfrm>
          <a:prstGeom prst="rect">
            <a:avLst/>
          </a:prstGeom>
        </p:spPr>
        <p:txBody>
          <a:bodyPr vert="horz" lIns="0" tIns="45720" rIns="0" bIns="45720" rtlCol="0">
            <a:normAutofit/>
          </a:bodyPr>
          <a:lstStyle/>
          <a:p>
            <a:pPr algn="just" defTabSz="914400">
              <a:lnSpc>
                <a:spcPct val="90000"/>
              </a:lnSpc>
              <a:spcAft>
                <a:spcPts val="600"/>
              </a:spcAft>
              <a:buClr>
                <a:schemeClr val="accent1"/>
              </a:buClr>
              <a:buFont typeface="Calibri" panose="020F0502020204030204" pitchFamily="34" charset="0"/>
            </a:pPr>
            <a:r>
              <a:rPr lang="en-US" sz="1500" dirty="0">
                <a:solidFill>
                  <a:srgbClr val="39373D"/>
                </a:solidFill>
              </a:rPr>
              <a:t>The Intergovernmental Panel on Climate Change (IPCC; 2001) defines Vulnerability as “the degree to which a system is susceptible to, or unable to cope with, adverse effects of climate change, including climate variability and extremes.” It is a function of (1) the degree of the system’s Exposure to climate hazards; (2) its Sensitivity to such hazards; and (3) its Adaptive Capacity (IPCC, 2001)</a:t>
            </a:r>
          </a:p>
        </p:txBody>
      </p:sp>
      <p:sp>
        <p:nvSpPr>
          <p:cNvPr id="20" name="Rectangle 19">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Content Placeholder 8" descr="A screenshot of a computer&#10;&#10;Description automatically generated with medium confidence">
            <a:extLst>
              <a:ext uri="{FF2B5EF4-FFF2-40B4-BE49-F238E27FC236}">
                <a16:creationId xmlns:a16="http://schemas.microsoft.com/office/drawing/2014/main" id="{3EB928B2-E39A-B924-5B10-86A0943397D4}"/>
              </a:ext>
            </a:extLst>
          </p:cNvPr>
          <p:cNvPicPr>
            <a:picLocks noGrp="1" noChangeAspect="1"/>
          </p:cNvPicPr>
          <p:nvPr>
            <p:ph idx="1"/>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598605" y="1397463"/>
            <a:ext cx="6798082" cy="3629328"/>
          </a:xfrm>
          <a:prstGeom prst="rect">
            <a:avLst/>
          </a:prstGeom>
        </p:spPr>
      </p:pic>
      <p:sp>
        <p:nvSpPr>
          <p:cNvPr id="5" name="Footer Placeholder 4">
            <a:extLst>
              <a:ext uri="{FF2B5EF4-FFF2-40B4-BE49-F238E27FC236}">
                <a16:creationId xmlns:a16="http://schemas.microsoft.com/office/drawing/2014/main" id="{0641ADB4-C25F-695A-827B-3CD6E6F9FC8A}"/>
              </a:ext>
            </a:extLst>
          </p:cNvPr>
          <p:cNvSpPr>
            <a:spLocks noGrp="1"/>
          </p:cNvSpPr>
          <p:nvPr>
            <p:ph type="ftr" sz="quarter" idx="11"/>
          </p:nvPr>
        </p:nvSpPr>
        <p:spPr>
          <a:xfrm>
            <a:off x="1089175" y="6459785"/>
            <a:ext cx="3757243" cy="365125"/>
          </a:xfrm>
        </p:spPr>
        <p:txBody>
          <a:bodyPr vert="horz" lIns="91440" tIns="45720" rIns="91440" bIns="45720" rtlCol="0" anchor="ctr">
            <a:normAutofit/>
          </a:bodyPr>
          <a:lstStyle/>
          <a:p>
            <a:pPr algn="l" defTabSz="914400">
              <a:spcAft>
                <a:spcPts val="600"/>
              </a:spcAft>
            </a:pPr>
            <a:r>
              <a:rPr lang="en-US" kern="1200" cap="all" baseline="0" dirty="0">
                <a:latin typeface="+mn-lt"/>
                <a:ea typeface="+mn-ea"/>
                <a:cs typeface="+mn-cs"/>
              </a:rPr>
              <a:t>Priority Areas for Reforestation</a:t>
            </a:r>
          </a:p>
        </p:txBody>
      </p:sp>
      <p:sp>
        <p:nvSpPr>
          <p:cNvPr id="6" name="Slide Number Placeholder 5">
            <a:extLst>
              <a:ext uri="{FF2B5EF4-FFF2-40B4-BE49-F238E27FC236}">
                <a16:creationId xmlns:a16="http://schemas.microsoft.com/office/drawing/2014/main" id="{93CE62D4-1F19-C558-0231-A7A75B6BEDE6}"/>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9F909BAD-3646-402D-AC30-3DBF86AA0FCB}" type="slidenum">
              <a:rPr lang="en-US">
                <a:solidFill>
                  <a:schemeClr val="tx2"/>
                </a:solidFill>
              </a:rPr>
              <a:pPr defTabSz="914400">
                <a:spcAft>
                  <a:spcPts val="600"/>
                </a:spcAft>
              </a:pPr>
              <a:t>6</a:t>
            </a:fld>
            <a:endParaRPr lang="en-US">
              <a:solidFill>
                <a:schemeClr val="tx2"/>
              </a:solidFill>
            </a:endParaRPr>
          </a:p>
        </p:txBody>
      </p:sp>
      <p:sp>
        <p:nvSpPr>
          <p:cNvPr id="21" name="TextBox 20">
            <a:extLst>
              <a:ext uri="{FF2B5EF4-FFF2-40B4-BE49-F238E27FC236}">
                <a16:creationId xmlns:a16="http://schemas.microsoft.com/office/drawing/2014/main" id="{447E4E2D-42F8-C544-958B-E8E37FB4B588}"/>
              </a:ext>
            </a:extLst>
          </p:cNvPr>
          <p:cNvSpPr txBox="1"/>
          <p:nvPr/>
        </p:nvSpPr>
        <p:spPr>
          <a:xfrm>
            <a:off x="5557909" y="5579268"/>
            <a:ext cx="6141720" cy="215444"/>
          </a:xfrm>
          <a:prstGeom prst="rect">
            <a:avLst/>
          </a:prstGeom>
          <a:noFill/>
        </p:spPr>
        <p:txBody>
          <a:bodyPr wrap="square">
            <a:spAutoFit/>
          </a:bodyPr>
          <a:lstStyle/>
          <a:p>
            <a:r>
              <a:rPr lang="en-PH" sz="800" dirty="0"/>
              <a:t>Adapted from Alino et.al (2013) guidebook on Vulnerability Assessment Tools for Coastal Ecosystems</a:t>
            </a:r>
          </a:p>
        </p:txBody>
      </p:sp>
    </p:spTree>
    <p:extLst>
      <p:ext uri="{BB962C8B-B14F-4D97-AF65-F5344CB8AC3E}">
        <p14:creationId xmlns:p14="http://schemas.microsoft.com/office/powerpoint/2010/main" val="390942584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18" name="Rectangle 17">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2B3334B8-1236-21C3-02EE-1D88F18F84F9}"/>
              </a:ext>
            </a:extLst>
          </p:cNvPr>
          <p:cNvSpPr>
            <a:spLocks noGrp="1"/>
          </p:cNvSpPr>
          <p:nvPr>
            <p:ph type="title"/>
          </p:nvPr>
        </p:nvSpPr>
        <p:spPr>
          <a:xfrm>
            <a:off x="390769" y="516835"/>
            <a:ext cx="4196375" cy="976685"/>
          </a:xfrm>
        </p:spPr>
        <p:txBody>
          <a:bodyPr vert="horz" lIns="91440" tIns="45720" rIns="91440" bIns="45720" rtlCol="0" anchor="b">
            <a:normAutofit/>
          </a:bodyPr>
          <a:lstStyle/>
          <a:p>
            <a:r>
              <a:rPr lang="en-US" sz="2800" dirty="0">
                <a:solidFill>
                  <a:srgbClr val="39373D"/>
                </a:solidFill>
              </a:rPr>
              <a:t>Identifying Priority Areas</a:t>
            </a:r>
          </a:p>
        </p:txBody>
      </p:sp>
      <p:sp>
        <p:nvSpPr>
          <p:cNvPr id="11" name="TextBox 10">
            <a:extLst>
              <a:ext uri="{FF2B5EF4-FFF2-40B4-BE49-F238E27FC236}">
                <a16:creationId xmlns:a16="http://schemas.microsoft.com/office/drawing/2014/main" id="{62BD2FC7-A233-F912-DC14-82467A36C1BA}"/>
              </a:ext>
            </a:extLst>
          </p:cNvPr>
          <p:cNvSpPr txBox="1"/>
          <p:nvPr/>
        </p:nvSpPr>
        <p:spPr>
          <a:xfrm>
            <a:off x="492371" y="1614336"/>
            <a:ext cx="3084844" cy="4726829"/>
          </a:xfrm>
          <a:prstGeom prst="rect">
            <a:avLst/>
          </a:prstGeom>
        </p:spPr>
        <p:txBody>
          <a:bodyPr vert="horz" lIns="0" tIns="45720" rIns="0" bIns="45720" rtlCol="0">
            <a:normAutofit/>
          </a:bodyPr>
          <a:lstStyle/>
          <a:p>
            <a:pPr marL="0" marR="0" lvl="0" indent="0" algn="just" defTabSz="914400" rtl="0" eaLnBrk="1" fontAlgn="auto" latinLnBrk="0" hangingPunct="1">
              <a:lnSpc>
                <a:spcPct val="90000"/>
              </a:lnSpc>
              <a:spcBef>
                <a:spcPts val="0"/>
              </a:spcBef>
              <a:spcAft>
                <a:spcPts val="600"/>
              </a:spcAft>
              <a:buClr>
                <a:srgbClr val="D12510"/>
              </a:buClr>
              <a:buSzTx/>
              <a:buFont typeface="Calibri" panose="020F0502020204030204" pitchFamily="34" charset="0"/>
              <a:buNone/>
              <a:tabLst/>
              <a:defRPr/>
            </a:pPr>
            <a:r>
              <a:rPr kumimoji="0" lang="en-US" sz="1500" b="0" i="0" u="none" strike="noStrike" kern="1200" cap="none" spc="0" normalizeH="0" baseline="0" noProof="0" dirty="0">
                <a:ln>
                  <a:noFill/>
                </a:ln>
                <a:solidFill>
                  <a:srgbClr val="39373D"/>
                </a:solidFill>
                <a:effectLst/>
                <a:uLnTx/>
                <a:uFillTx/>
                <a:latin typeface="Century Schoolbook" panose="02040604050505020304"/>
                <a:ea typeface="+mn-ea"/>
                <a:cs typeface="+mn-cs"/>
              </a:rPr>
              <a:t>The Intergovernmental Panel on Climate Change (IPCC; 2001) defines Vulnerability as “the degree to which a system is susceptible to, or unable to cope with, adverse effects of climate change, including climate variability and extremes.” It is a function of (1) the degree of the system’s Exposure to climate hazards; (2) its Sensitivity to such hazards; and (3) its Adaptive Capacity (IPCC, 2001)</a:t>
            </a:r>
          </a:p>
          <a:p>
            <a:pPr marL="0" marR="0" lvl="0" indent="0" algn="just" defTabSz="914400" rtl="0" eaLnBrk="1" fontAlgn="auto" latinLnBrk="0" hangingPunct="1">
              <a:lnSpc>
                <a:spcPct val="90000"/>
              </a:lnSpc>
              <a:spcBef>
                <a:spcPts val="0"/>
              </a:spcBef>
              <a:spcAft>
                <a:spcPts val="600"/>
              </a:spcAft>
              <a:buClr>
                <a:srgbClr val="D12510"/>
              </a:buClr>
              <a:buSzTx/>
              <a:buFont typeface="Calibri" panose="020F0502020204030204" pitchFamily="34" charset="0"/>
              <a:buNone/>
              <a:tabLst/>
              <a:defRPr/>
            </a:pPr>
            <a:r>
              <a:rPr kumimoji="0" lang="en-US" sz="1500" b="0" i="0" u="none" strike="noStrike" kern="1200" cap="none" spc="0" normalizeH="0" baseline="0" noProof="0" dirty="0">
                <a:ln>
                  <a:noFill/>
                </a:ln>
                <a:solidFill>
                  <a:srgbClr val="39373D"/>
                </a:solidFill>
                <a:effectLst/>
                <a:uLnTx/>
                <a:uFillTx/>
                <a:latin typeface="Century Schoolbook" panose="02040604050505020304"/>
                <a:ea typeface="+mn-ea"/>
                <a:cs typeface="+mn-cs"/>
              </a:rPr>
              <a:t>For this particular use case, the impact has already been experienced so we will be tailoring our factors towards Impact instead of Potential Impact which is a function of Exposure and Sensitivity.</a:t>
            </a:r>
          </a:p>
        </p:txBody>
      </p:sp>
      <p:sp>
        <p:nvSpPr>
          <p:cNvPr id="20" name="Rectangle 19">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ooter Placeholder 4">
            <a:extLst>
              <a:ext uri="{FF2B5EF4-FFF2-40B4-BE49-F238E27FC236}">
                <a16:creationId xmlns:a16="http://schemas.microsoft.com/office/drawing/2014/main" id="{0641ADB4-C25F-695A-827B-3CD6E6F9FC8A}"/>
              </a:ext>
            </a:extLst>
          </p:cNvPr>
          <p:cNvSpPr>
            <a:spLocks noGrp="1"/>
          </p:cNvSpPr>
          <p:nvPr>
            <p:ph type="ftr" sz="quarter" idx="11"/>
          </p:nvPr>
        </p:nvSpPr>
        <p:spPr>
          <a:xfrm>
            <a:off x="1089175" y="6459785"/>
            <a:ext cx="3757243"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all" spc="0" normalizeH="0" baseline="0" noProof="0" dirty="0">
                <a:ln>
                  <a:noFill/>
                </a:ln>
                <a:solidFill>
                  <a:srgbClr val="39373D"/>
                </a:solidFill>
                <a:effectLst/>
                <a:uLnTx/>
                <a:uFillTx/>
                <a:latin typeface="Century Schoolbook" panose="02040604050505020304"/>
                <a:ea typeface="+mn-ea"/>
                <a:cs typeface="+mn-cs"/>
              </a:rPr>
              <a:t>Priority Areas for Reforestation</a:t>
            </a:r>
          </a:p>
        </p:txBody>
      </p:sp>
      <p:sp>
        <p:nvSpPr>
          <p:cNvPr id="6" name="Slide Number Placeholder 5">
            <a:extLst>
              <a:ext uri="{FF2B5EF4-FFF2-40B4-BE49-F238E27FC236}">
                <a16:creationId xmlns:a16="http://schemas.microsoft.com/office/drawing/2014/main" id="{93CE62D4-1F19-C558-0231-A7A75B6BEDE6}"/>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9F909BAD-3646-402D-AC30-3DBF86AA0FCB}" type="slidenum">
              <a:rPr kumimoji="0" lang="en-US" sz="1050" b="0" i="0" u="none" strike="noStrike" kern="1200" cap="none" spc="0" normalizeH="0" baseline="0" noProof="0">
                <a:ln>
                  <a:noFill/>
                </a:ln>
                <a:solidFill>
                  <a:srgbClr val="696464"/>
                </a:solidFill>
                <a:effectLst/>
                <a:uLnTx/>
                <a:uFillTx/>
                <a:latin typeface="Century Schoolbook" panose="020406040505050203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a:t>
            </a:fld>
            <a:endParaRPr kumimoji="0" lang="en-US" sz="1050" b="0" i="0" u="none" strike="noStrike" kern="1200" cap="none" spc="0" normalizeH="0" baseline="0" noProof="0">
              <a:ln>
                <a:noFill/>
              </a:ln>
              <a:solidFill>
                <a:srgbClr val="696464"/>
              </a:solidFill>
              <a:effectLst/>
              <a:uLnTx/>
              <a:uFillTx/>
              <a:latin typeface="Century Schoolbook" panose="02040604050505020304"/>
              <a:ea typeface="+mn-ea"/>
              <a:cs typeface="+mn-cs"/>
            </a:endParaRPr>
          </a:p>
        </p:txBody>
      </p:sp>
      <p:sp>
        <p:nvSpPr>
          <p:cNvPr id="21" name="TextBox 20">
            <a:extLst>
              <a:ext uri="{FF2B5EF4-FFF2-40B4-BE49-F238E27FC236}">
                <a16:creationId xmlns:a16="http://schemas.microsoft.com/office/drawing/2014/main" id="{447E4E2D-42F8-C544-958B-E8E37FB4B588}"/>
              </a:ext>
            </a:extLst>
          </p:cNvPr>
          <p:cNvSpPr txBox="1"/>
          <p:nvPr/>
        </p:nvSpPr>
        <p:spPr>
          <a:xfrm>
            <a:off x="5557909" y="5579268"/>
            <a:ext cx="6141720" cy="2154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PH" sz="800" b="0" i="0" u="none" strike="noStrike" kern="1200" cap="none" spc="0" normalizeH="0" baseline="0" noProof="0" dirty="0">
                <a:ln>
                  <a:noFill/>
                </a:ln>
                <a:solidFill>
                  <a:prstClr val="black"/>
                </a:solidFill>
                <a:effectLst/>
                <a:uLnTx/>
                <a:uFillTx/>
                <a:latin typeface="Century Schoolbook" panose="02040604050505020304"/>
                <a:ea typeface="+mn-ea"/>
                <a:cs typeface="+mn-cs"/>
              </a:rPr>
              <a:t>Adapted from Alino et.al (2013) guidebook on Vulnerability Assessment Tools for Coastal Ecosystems</a:t>
            </a:r>
          </a:p>
        </p:txBody>
      </p:sp>
      <p:grpSp>
        <p:nvGrpSpPr>
          <p:cNvPr id="29" name="Group 28">
            <a:extLst>
              <a:ext uri="{FF2B5EF4-FFF2-40B4-BE49-F238E27FC236}">
                <a16:creationId xmlns:a16="http://schemas.microsoft.com/office/drawing/2014/main" id="{D667D66A-D432-954E-15CE-BBF7DD4946B5}"/>
              </a:ext>
            </a:extLst>
          </p:cNvPr>
          <p:cNvGrpSpPr/>
          <p:nvPr/>
        </p:nvGrpSpPr>
        <p:grpSpPr>
          <a:xfrm>
            <a:off x="4710307" y="2315493"/>
            <a:ext cx="7077026" cy="2769514"/>
            <a:chOff x="4710307" y="2315493"/>
            <a:chExt cx="7077026" cy="2769514"/>
          </a:xfrm>
        </p:grpSpPr>
        <p:sp>
          <p:nvSpPr>
            <p:cNvPr id="13" name="Rectangle 12">
              <a:extLst>
                <a:ext uri="{FF2B5EF4-FFF2-40B4-BE49-F238E27FC236}">
                  <a16:creationId xmlns:a16="http://schemas.microsoft.com/office/drawing/2014/main" id="{967A77E7-A57B-A0E2-769B-5E9A1E3BAF0D}"/>
                </a:ext>
              </a:extLst>
            </p:cNvPr>
            <p:cNvSpPr/>
            <p:nvPr/>
          </p:nvSpPr>
          <p:spPr>
            <a:xfrm>
              <a:off x="4710307" y="2315493"/>
              <a:ext cx="290696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Schoolbook" panose="02040604050505020304"/>
                  <a:ea typeface="+mn-ea"/>
                  <a:cs typeface="+mn-cs"/>
                </a:rPr>
                <a:t>Impact</a:t>
              </a:r>
              <a:endParaRPr kumimoji="0" lang="en-PH" sz="1800" b="0" i="0" u="none" strike="noStrike" kern="1200" cap="none" spc="0" normalizeH="0" baseline="0" noProof="0" dirty="0">
                <a:ln>
                  <a:noFill/>
                </a:ln>
                <a:solidFill>
                  <a:prstClr val="white"/>
                </a:solidFill>
                <a:effectLst/>
                <a:uLnTx/>
                <a:uFillTx/>
                <a:latin typeface="Century Schoolbook" panose="02040604050505020304"/>
                <a:ea typeface="+mn-ea"/>
                <a:cs typeface="+mn-cs"/>
              </a:endParaRPr>
            </a:p>
          </p:txBody>
        </p:sp>
        <p:sp>
          <p:nvSpPr>
            <p:cNvPr id="17" name="Rectangle 16">
              <a:extLst>
                <a:ext uri="{FF2B5EF4-FFF2-40B4-BE49-F238E27FC236}">
                  <a16:creationId xmlns:a16="http://schemas.microsoft.com/office/drawing/2014/main" id="{8E5D5F53-2AF8-751B-E368-740BA9F53442}"/>
                </a:ext>
              </a:extLst>
            </p:cNvPr>
            <p:cNvSpPr/>
            <p:nvPr/>
          </p:nvSpPr>
          <p:spPr>
            <a:xfrm>
              <a:off x="8880370" y="2315493"/>
              <a:ext cx="2906963"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Schoolbook" panose="02040604050505020304"/>
                  <a:ea typeface="+mn-ea"/>
                  <a:cs typeface="+mn-cs"/>
                </a:rPr>
                <a:t>Adaptive Capacity</a:t>
              </a:r>
              <a:endParaRPr kumimoji="0" lang="en-PH" sz="1800" b="0" i="0" u="none" strike="noStrike" kern="1200" cap="none" spc="0" normalizeH="0" baseline="0" noProof="0" dirty="0">
                <a:ln>
                  <a:noFill/>
                </a:ln>
                <a:solidFill>
                  <a:prstClr val="white"/>
                </a:solidFill>
                <a:effectLst/>
                <a:uLnTx/>
                <a:uFillTx/>
                <a:latin typeface="Century Schoolbook" panose="02040604050505020304"/>
                <a:ea typeface="+mn-ea"/>
                <a:cs typeface="+mn-cs"/>
              </a:endParaRPr>
            </a:p>
          </p:txBody>
        </p:sp>
        <p:sp>
          <p:nvSpPr>
            <p:cNvPr id="22" name="Rectangle 21">
              <a:extLst>
                <a:ext uri="{FF2B5EF4-FFF2-40B4-BE49-F238E27FC236}">
                  <a16:creationId xmlns:a16="http://schemas.microsoft.com/office/drawing/2014/main" id="{7D65EC93-7CE1-9A2C-D8BD-486DFC2C4BD7}"/>
                </a:ext>
              </a:extLst>
            </p:cNvPr>
            <p:cNvSpPr/>
            <p:nvPr/>
          </p:nvSpPr>
          <p:spPr>
            <a:xfrm>
              <a:off x="6841696" y="4170607"/>
              <a:ext cx="2906963"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Schoolbook" panose="02040604050505020304"/>
                  <a:ea typeface="+mn-ea"/>
                  <a:cs typeface="+mn-cs"/>
                </a:rPr>
                <a:t>Vulnerable Sites / Priority Areas</a:t>
              </a:r>
              <a:endParaRPr kumimoji="0" lang="en-PH" sz="1800" b="0" i="0" u="none" strike="noStrike" kern="1200" cap="none" spc="0" normalizeH="0" baseline="0" noProof="0" dirty="0">
                <a:ln>
                  <a:noFill/>
                </a:ln>
                <a:solidFill>
                  <a:prstClr val="white"/>
                </a:solidFill>
                <a:effectLst/>
                <a:uLnTx/>
                <a:uFillTx/>
                <a:latin typeface="Century Schoolbook" panose="02040604050505020304"/>
                <a:ea typeface="+mn-ea"/>
                <a:cs typeface="+mn-cs"/>
              </a:endParaRPr>
            </a:p>
          </p:txBody>
        </p:sp>
        <p:cxnSp>
          <p:nvCxnSpPr>
            <p:cNvPr id="25" name="Connector: Elbow 24">
              <a:extLst>
                <a:ext uri="{FF2B5EF4-FFF2-40B4-BE49-F238E27FC236}">
                  <a16:creationId xmlns:a16="http://schemas.microsoft.com/office/drawing/2014/main" id="{6F3D40AD-F5F8-5FB0-C16F-1BCA89B01EA9}"/>
                </a:ext>
              </a:extLst>
            </p:cNvPr>
            <p:cNvCxnSpPr>
              <a:stCxn id="13" idx="3"/>
              <a:endCxn id="22" idx="0"/>
            </p:cNvCxnSpPr>
            <p:nvPr/>
          </p:nvCxnSpPr>
          <p:spPr>
            <a:xfrm>
              <a:off x="7617270" y="2772693"/>
              <a:ext cx="677908" cy="1397914"/>
            </a:xfrm>
            <a:prstGeom prst="bentConnector2">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3B81443-A572-494C-50AF-E0DC4254361D}"/>
                </a:ext>
              </a:extLst>
            </p:cNvPr>
            <p:cNvCxnSpPr>
              <a:cxnSpLocks/>
              <a:stCxn id="17" idx="1"/>
              <a:endCxn id="22" idx="0"/>
            </p:cNvCxnSpPr>
            <p:nvPr/>
          </p:nvCxnSpPr>
          <p:spPr>
            <a:xfrm rot="10800000" flipV="1">
              <a:off x="8295178" y="2772693"/>
              <a:ext cx="585192" cy="1397914"/>
            </a:xfrm>
            <a:prstGeom prst="bentConnector2">
              <a:avLst/>
            </a:prstGeom>
            <a:ln w="38100">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162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Content Placeholder 2">
            <a:extLst>
              <a:ext uri="{FF2B5EF4-FFF2-40B4-BE49-F238E27FC236}">
                <a16:creationId xmlns:a16="http://schemas.microsoft.com/office/drawing/2014/main" id="{B87E1896-5F5E-F540-66F3-32E41D6429C3}"/>
              </a:ext>
            </a:extLst>
          </p:cNvPr>
          <p:cNvSpPr txBox="1">
            <a:spLocks/>
          </p:cNvSpPr>
          <p:nvPr/>
        </p:nvSpPr>
        <p:spPr>
          <a:xfrm>
            <a:off x="9294139" y="1381529"/>
            <a:ext cx="900558" cy="297356"/>
          </a:xfrm>
          <a:prstGeom prst="rect">
            <a:avLst/>
          </a:prstGeom>
          <a:solidFill>
            <a:schemeClr val="bg1"/>
          </a:solidFill>
          <a:ln>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86" name="Content Placeholder 2">
            <a:extLst>
              <a:ext uri="{FF2B5EF4-FFF2-40B4-BE49-F238E27FC236}">
                <a16:creationId xmlns:a16="http://schemas.microsoft.com/office/drawing/2014/main" id="{45F7037C-8B71-4595-E4CD-1E1B0FAE8F3C}"/>
              </a:ext>
            </a:extLst>
          </p:cNvPr>
          <p:cNvSpPr txBox="1">
            <a:spLocks/>
          </p:cNvSpPr>
          <p:nvPr/>
        </p:nvSpPr>
        <p:spPr>
          <a:xfrm>
            <a:off x="9310825" y="968255"/>
            <a:ext cx="900558" cy="297356"/>
          </a:xfrm>
          <a:prstGeom prst="rect">
            <a:avLst/>
          </a:prstGeom>
          <a:solidFill>
            <a:schemeClr val="bg1"/>
          </a:solidFill>
          <a:ln>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Shape</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Rectangle 42">
            <a:extLst>
              <a:ext uri="{FF2B5EF4-FFF2-40B4-BE49-F238E27FC236}">
                <a16:creationId xmlns:a16="http://schemas.microsoft.com/office/drawing/2014/main" id="{F5922B9B-4837-6485-8531-151A77629B37}"/>
              </a:ext>
            </a:extLst>
          </p:cNvPr>
          <p:cNvSpPr/>
          <p:nvPr/>
        </p:nvSpPr>
        <p:spPr>
          <a:xfrm>
            <a:off x="974515" y="3687682"/>
            <a:ext cx="5718158" cy="215453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PH"/>
          </a:p>
        </p:txBody>
      </p:sp>
      <p:sp>
        <p:nvSpPr>
          <p:cNvPr id="42" name="Rectangle 41">
            <a:extLst>
              <a:ext uri="{FF2B5EF4-FFF2-40B4-BE49-F238E27FC236}">
                <a16:creationId xmlns:a16="http://schemas.microsoft.com/office/drawing/2014/main" id="{829EF0BF-2B6F-E2AB-E72D-2EFEA4E4B411}"/>
              </a:ext>
            </a:extLst>
          </p:cNvPr>
          <p:cNvSpPr/>
          <p:nvPr/>
        </p:nvSpPr>
        <p:spPr>
          <a:xfrm>
            <a:off x="970605" y="971715"/>
            <a:ext cx="5718158" cy="270790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PH"/>
          </a:p>
        </p:txBody>
      </p:sp>
      <p:sp>
        <p:nvSpPr>
          <p:cNvPr id="4" name="Footer Placeholder 3">
            <a:extLst>
              <a:ext uri="{FF2B5EF4-FFF2-40B4-BE49-F238E27FC236}">
                <a16:creationId xmlns:a16="http://schemas.microsoft.com/office/drawing/2014/main" id="{0240239F-C931-B6C2-17E4-E589ABB4EBB1}"/>
              </a:ext>
            </a:extLst>
          </p:cNvPr>
          <p:cNvSpPr>
            <a:spLocks noGrp="1"/>
          </p:cNvSpPr>
          <p:nvPr>
            <p:ph type="ftr" sz="quarter" idx="11"/>
          </p:nvPr>
        </p:nvSpPr>
        <p:spPr/>
        <p:txBody>
          <a:bodyPr/>
          <a:lstStyle/>
          <a:p>
            <a:r>
              <a:rPr lang="en-PH"/>
              <a:t>Priority Areas for Reforestation</a:t>
            </a:r>
            <a:endParaRPr lang="en-PH" dirty="0"/>
          </a:p>
        </p:txBody>
      </p:sp>
      <p:sp>
        <p:nvSpPr>
          <p:cNvPr id="5" name="Slide Number Placeholder 4">
            <a:extLst>
              <a:ext uri="{FF2B5EF4-FFF2-40B4-BE49-F238E27FC236}">
                <a16:creationId xmlns:a16="http://schemas.microsoft.com/office/drawing/2014/main" id="{39BC7191-3941-532C-08A0-EFFF513D04DF}"/>
              </a:ext>
            </a:extLst>
          </p:cNvPr>
          <p:cNvSpPr>
            <a:spLocks noGrp="1"/>
          </p:cNvSpPr>
          <p:nvPr>
            <p:ph type="sldNum" sz="quarter" idx="12"/>
          </p:nvPr>
        </p:nvSpPr>
        <p:spPr/>
        <p:txBody>
          <a:bodyPr/>
          <a:lstStyle/>
          <a:p>
            <a:fld id="{9F909BAD-3646-402D-AC30-3DBF86AA0FCB}" type="slidenum">
              <a:rPr lang="en-PH" smtClean="0"/>
              <a:t>8</a:t>
            </a:fld>
            <a:endParaRPr lang="en-PH"/>
          </a:p>
        </p:txBody>
      </p:sp>
      <p:sp>
        <p:nvSpPr>
          <p:cNvPr id="7" name="Rectangle 6">
            <a:extLst>
              <a:ext uri="{FF2B5EF4-FFF2-40B4-BE49-F238E27FC236}">
                <a16:creationId xmlns:a16="http://schemas.microsoft.com/office/drawing/2014/main" id="{386340E7-4DC7-D7F0-AB8A-6783FC0CACCA}"/>
              </a:ext>
            </a:extLst>
          </p:cNvPr>
          <p:cNvSpPr/>
          <p:nvPr/>
        </p:nvSpPr>
        <p:spPr>
          <a:xfrm>
            <a:off x="2954227" y="1046306"/>
            <a:ext cx="1830288" cy="409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entury Schoolbook" panose="02040604050505020304"/>
                <a:ea typeface="+mn-ea"/>
                <a:cs typeface="+mn-cs"/>
              </a:rPr>
              <a:t>Impact</a:t>
            </a:r>
            <a:endParaRPr kumimoji="0" lang="en-PH" sz="1400" b="0" i="0" u="none" strike="noStrike" kern="1200" cap="none" spc="0" normalizeH="0" baseline="0" noProof="0" dirty="0">
              <a:ln>
                <a:noFill/>
              </a:ln>
              <a:solidFill>
                <a:prstClr val="white"/>
              </a:solidFill>
              <a:effectLst/>
              <a:uLnTx/>
              <a:uFillTx/>
              <a:latin typeface="Century Schoolbook" panose="02040604050505020304"/>
              <a:ea typeface="+mn-ea"/>
              <a:cs typeface="+mn-cs"/>
            </a:endParaRPr>
          </a:p>
        </p:txBody>
      </p:sp>
      <p:sp>
        <p:nvSpPr>
          <p:cNvPr id="8" name="Rectangle 7">
            <a:extLst>
              <a:ext uri="{FF2B5EF4-FFF2-40B4-BE49-F238E27FC236}">
                <a16:creationId xmlns:a16="http://schemas.microsoft.com/office/drawing/2014/main" id="{E068E847-1AEC-0C20-F6A1-0354043DB951}"/>
              </a:ext>
            </a:extLst>
          </p:cNvPr>
          <p:cNvSpPr/>
          <p:nvPr/>
        </p:nvSpPr>
        <p:spPr>
          <a:xfrm>
            <a:off x="2944104" y="3802155"/>
            <a:ext cx="1840411" cy="4096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entury Schoolbook" panose="02040604050505020304"/>
                <a:ea typeface="+mn-ea"/>
                <a:cs typeface="+mn-cs"/>
              </a:rPr>
              <a:t>Adaptive Capacity</a:t>
            </a:r>
            <a:endParaRPr kumimoji="0" lang="en-PH" sz="1400" b="0" i="0" u="none" strike="noStrike" kern="1200" cap="none" spc="0" normalizeH="0" baseline="0" noProof="0" dirty="0">
              <a:ln>
                <a:noFill/>
              </a:ln>
              <a:solidFill>
                <a:prstClr val="white"/>
              </a:solidFill>
              <a:effectLst/>
              <a:uLnTx/>
              <a:uFillTx/>
              <a:latin typeface="Century Schoolbook" panose="02040604050505020304"/>
              <a:ea typeface="+mn-ea"/>
              <a:cs typeface="+mn-cs"/>
            </a:endParaRPr>
          </a:p>
        </p:txBody>
      </p:sp>
      <p:cxnSp>
        <p:nvCxnSpPr>
          <p:cNvPr id="11" name="Connector: Elbow 10">
            <a:extLst>
              <a:ext uri="{FF2B5EF4-FFF2-40B4-BE49-F238E27FC236}">
                <a16:creationId xmlns:a16="http://schemas.microsoft.com/office/drawing/2014/main" id="{258CF1FA-B743-B820-5594-512A38CC5A87}"/>
              </a:ext>
            </a:extLst>
          </p:cNvPr>
          <p:cNvCxnSpPr>
            <a:cxnSpLocks/>
            <a:stCxn id="12" idx="4"/>
            <a:endCxn id="44" idx="0"/>
          </p:cNvCxnSpPr>
          <p:nvPr/>
        </p:nvCxnSpPr>
        <p:spPr>
          <a:xfrm>
            <a:off x="1977081" y="776610"/>
            <a:ext cx="5642498" cy="303456"/>
          </a:xfrm>
          <a:prstGeom prst="bentConnector2">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2" name="Flowchart: Magnetic Disk 11">
            <a:extLst>
              <a:ext uri="{FF2B5EF4-FFF2-40B4-BE49-F238E27FC236}">
                <a16:creationId xmlns:a16="http://schemas.microsoft.com/office/drawing/2014/main" id="{F8FA53C5-A473-40FE-5FC8-F92A1FE618C4}"/>
              </a:ext>
            </a:extLst>
          </p:cNvPr>
          <p:cNvSpPr/>
          <p:nvPr/>
        </p:nvSpPr>
        <p:spPr>
          <a:xfrm>
            <a:off x="358347" y="319410"/>
            <a:ext cx="1618734" cy="914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Source</a:t>
            </a:r>
            <a:endParaRPr lang="en-PH" sz="1400" dirty="0"/>
          </a:p>
        </p:txBody>
      </p:sp>
      <p:sp>
        <p:nvSpPr>
          <p:cNvPr id="21" name="Content Placeholder 2">
            <a:extLst>
              <a:ext uri="{FF2B5EF4-FFF2-40B4-BE49-F238E27FC236}">
                <a16:creationId xmlns:a16="http://schemas.microsoft.com/office/drawing/2014/main" id="{E3432FC9-E007-CBC9-4098-FAC42C9377B8}"/>
              </a:ext>
            </a:extLst>
          </p:cNvPr>
          <p:cNvSpPr txBox="1">
            <a:spLocks/>
          </p:cNvSpPr>
          <p:nvPr/>
        </p:nvSpPr>
        <p:spPr>
          <a:xfrm>
            <a:off x="1264300" y="1600194"/>
            <a:ext cx="2520000" cy="252000"/>
          </a:xfrm>
          <a:prstGeom prst="rect">
            <a:avLst/>
          </a:prstGeom>
          <a:solidFill>
            <a:schemeClr val="bg1"/>
          </a:solidFill>
          <a:ln>
            <a:solidFill>
              <a:schemeClr val="accent1"/>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22" name="Content Placeholder 2">
            <a:extLst>
              <a:ext uri="{FF2B5EF4-FFF2-40B4-BE49-F238E27FC236}">
                <a16:creationId xmlns:a16="http://schemas.microsoft.com/office/drawing/2014/main" id="{EB740025-7091-75E1-D2B7-E98EA45E673F}"/>
              </a:ext>
            </a:extLst>
          </p:cNvPr>
          <p:cNvSpPr txBox="1">
            <a:spLocks/>
          </p:cNvSpPr>
          <p:nvPr/>
        </p:nvSpPr>
        <p:spPr>
          <a:xfrm>
            <a:off x="1264300" y="1995333"/>
            <a:ext cx="2520000" cy="252000"/>
          </a:xfrm>
          <a:prstGeom prst="rect">
            <a:avLst/>
          </a:prstGeom>
          <a:solidFill>
            <a:schemeClr val="bg1"/>
          </a:solidFill>
          <a:ln>
            <a:solidFill>
              <a:schemeClr val="accent1"/>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23" name="Content Placeholder 2">
            <a:extLst>
              <a:ext uri="{FF2B5EF4-FFF2-40B4-BE49-F238E27FC236}">
                <a16:creationId xmlns:a16="http://schemas.microsoft.com/office/drawing/2014/main" id="{BB5888A7-8E92-0B78-4427-B6914DEFF094}"/>
              </a:ext>
            </a:extLst>
          </p:cNvPr>
          <p:cNvSpPr txBox="1">
            <a:spLocks/>
          </p:cNvSpPr>
          <p:nvPr/>
        </p:nvSpPr>
        <p:spPr>
          <a:xfrm>
            <a:off x="1264300" y="2407492"/>
            <a:ext cx="2520000" cy="252000"/>
          </a:xfrm>
          <a:prstGeom prst="rect">
            <a:avLst/>
          </a:prstGeom>
          <a:solidFill>
            <a:schemeClr val="bg1"/>
          </a:solidFill>
          <a:ln>
            <a:solidFill>
              <a:schemeClr val="accent1"/>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24" name="Content Placeholder 2">
            <a:extLst>
              <a:ext uri="{FF2B5EF4-FFF2-40B4-BE49-F238E27FC236}">
                <a16:creationId xmlns:a16="http://schemas.microsoft.com/office/drawing/2014/main" id="{8C7E4B71-E568-B1D7-8463-081E9E90AFD7}"/>
              </a:ext>
            </a:extLst>
          </p:cNvPr>
          <p:cNvSpPr txBox="1">
            <a:spLocks/>
          </p:cNvSpPr>
          <p:nvPr/>
        </p:nvSpPr>
        <p:spPr>
          <a:xfrm>
            <a:off x="1264300" y="2827339"/>
            <a:ext cx="2520000" cy="252000"/>
          </a:xfrm>
          <a:prstGeom prst="rect">
            <a:avLst/>
          </a:prstGeom>
          <a:solidFill>
            <a:schemeClr val="bg1"/>
          </a:solidFill>
          <a:ln>
            <a:solidFill>
              <a:schemeClr val="accent1"/>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25" name="Content Placeholder 2">
            <a:extLst>
              <a:ext uri="{FF2B5EF4-FFF2-40B4-BE49-F238E27FC236}">
                <a16:creationId xmlns:a16="http://schemas.microsoft.com/office/drawing/2014/main" id="{1E914C84-331D-A0F0-EC35-B79515AD97D6}"/>
              </a:ext>
            </a:extLst>
          </p:cNvPr>
          <p:cNvSpPr txBox="1">
            <a:spLocks/>
          </p:cNvSpPr>
          <p:nvPr/>
        </p:nvSpPr>
        <p:spPr>
          <a:xfrm>
            <a:off x="1264300" y="3217308"/>
            <a:ext cx="2520000" cy="252000"/>
          </a:xfrm>
          <a:prstGeom prst="rect">
            <a:avLst/>
          </a:prstGeom>
          <a:solidFill>
            <a:schemeClr val="bg1"/>
          </a:solidFill>
          <a:ln>
            <a:solidFill>
              <a:schemeClr val="accent1"/>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26" name="Content Placeholder 2">
            <a:extLst>
              <a:ext uri="{FF2B5EF4-FFF2-40B4-BE49-F238E27FC236}">
                <a16:creationId xmlns:a16="http://schemas.microsoft.com/office/drawing/2014/main" id="{F3B0217E-8283-2E0B-25E2-1A0352C94B4C}"/>
              </a:ext>
            </a:extLst>
          </p:cNvPr>
          <p:cNvSpPr txBox="1">
            <a:spLocks/>
          </p:cNvSpPr>
          <p:nvPr/>
        </p:nvSpPr>
        <p:spPr>
          <a:xfrm>
            <a:off x="3976531" y="1600914"/>
            <a:ext cx="2520000" cy="252000"/>
          </a:xfrm>
          <a:prstGeom prst="rect">
            <a:avLst/>
          </a:prstGeom>
          <a:solidFill>
            <a:schemeClr val="bg1"/>
          </a:solidFill>
          <a:ln>
            <a:solidFill>
              <a:schemeClr val="accent1"/>
            </a:solidFill>
          </a:ln>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Damaged Communication Lines</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27" name="Content Placeholder 2">
            <a:extLst>
              <a:ext uri="{FF2B5EF4-FFF2-40B4-BE49-F238E27FC236}">
                <a16:creationId xmlns:a16="http://schemas.microsoft.com/office/drawing/2014/main" id="{FF79F2C4-6DEA-2603-8C5D-767FF53B7CCB}"/>
              </a:ext>
            </a:extLst>
          </p:cNvPr>
          <p:cNvSpPr txBox="1">
            <a:spLocks/>
          </p:cNvSpPr>
          <p:nvPr/>
        </p:nvSpPr>
        <p:spPr>
          <a:xfrm>
            <a:off x="3976531" y="1999905"/>
            <a:ext cx="2520000" cy="252000"/>
          </a:xfrm>
          <a:prstGeom prst="rect">
            <a:avLst/>
          </a:prstGeom>
          <a:solidFill>
            <a:schemeClr val="bg1"/>
          </a:solidFill>
          <a:ln>
            <a:solidFill>
              <a:schemeClr val="accent1"/>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Damaged Houses</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28" name="Content Placeholder 2">
            <a:extLst>
              <a:ext uri="{FF2B5EF4-FFF2-40B4-BE49-F238E27FC236}">
                <a16:creationId xmlns:a16="http://schemas.microsoft.com/office/drawing/2014/main" id="{E708CA6A-E9B9-E6D7-A4FE-D5DD31BBA10F}"/>
              </a:ext>
            </a:extLst>
          </p:cNvPr>
          <p:cNvSpPr txBox="1">
            <a:spLocks/>
          </p:cNvSpPr>
          <p:nvPr/>
        </p:nvSpPr>
        <p:spPr>
          <a:xfrm>
            <a:off x="3986821" y="2407492"/>
            <a:ext cx="2520000" cy="252000"/>
          </a:xfrm>
          <a:prstGeom prst="rect">
            <a:avLst/>
          </a:prstGeom>
          <a:solidFill>
            <a:schemeClr val="bg1"/>
          </a:solidFill>
          <a:ln>
            <a:solidFill>
              <a:schemeClr val="accent1"/>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Agriculture</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29" name="Content Placeholder 2">
            <a:extLst>
              <a:ext uri="{FF2B5EF4-FFF2-40B4-BE49-F238E27FC236}">
                <a16:creationId xmlns:a16="http://schemas.microsoft.com/office/drawing/2014/main" id="{D1EAC299-229E-12E1-E5AA-EE2DF17A029A}"/>
              </a:ext>
            </a:extLst>
          </p:cNvPr>
          <p:cNvSpPr txBox="1">
            <a:spLocks/>
          </p:cNvSpPr>
          <p:nvPr/>
        </p:nvSpPr>
        <p:spPr>
          <a:xfrm>
            <a:off x="3976531" y="2826298"/>
            <a:ext cx="2520000" cy="252000"/>
          </a:xfrm>
          <a:prstGeom prst="rect">
            <a:avLst/>
          </a:prstGeom>
          <a:solidFill>
            <a:schemeClr val="bg1"/>
          </a:solidFill>
          <a:ln>
            <a:solidFill>
              <a:schemeClr val="accent1"/>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Infrastructure</a:t>
            </a:r>
          </a:p>
        </p:txBody>
      </p:sp>
      <p:sp>
        <p:nvSpPr>
          <p:cNvPr id="30" name="Content Placeholder 2">
            <a:extLst>
              <a:ext uri="{FF2B5EF4-FFF2-40B4-BE49-F238E27FC236}">
                <a16:creationId xmlns:a16="http://schemas.microsoft.com/office/drawing/2014/main" id="{9AAAE73C-FB4B-FCC0-88B1-952CDADFA81C}"/>
              </a:ext>
            </a:extLst>
          </p:cNvPr>
          <p:cNvSpPr txBox="1">
            <a:spLocks/>
          </p:cNvSpPr>
          <p:nvPr/>
        </p:nvSpPr>
        <p:spPr>
          <a:xfrm>
            <a:off x="8197392" y="963041"/>
            <a:ext cx="900558" cy="297356"/>
          </a:xfrm>
          <a:prstGeom prst="rect">
            <a:avLst/>
          </a:prstGeom>
          <a:solidFill>
            <a:schemeClr val="bg1"/>
          </a:solidFill>
          <a:ln>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Raster</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2" name="Content Placeholder 2">
            <a:extLst>
              <a:ext uri="{FF2B5EF4-FFF2-40B4-BE49-F238E27FC236}">
                <a16:creationId xmlns:a16="http://schemas.microsoft.com/office/drawing/2014/main" id="{21DA30BE-ECD6-BD40-E7EF-35739EC92D6B}"/>
              </a:ext>
            </a:extLst>
          </p:cNvPr>
          <p:cNvSpPr txBox="1">
            <a:spLocks/>
          </p:cNvSpPr>
          <p:nvPr/>
        </p:nvSpPr>
        <p:spPr>
          <a:xfrm>
            <a:off x="1264300" y="4315288"/>
            <a:ext cx="2520000" cy="252000"/>
          </a:xfrm>
          <a:prstGeom prst="rect">
            <a:avLst/>
          </a:prstGeom>
          <a:solidFill>
            <a:schemeClr val="bg1"/>
          </a:solidFill>
          <a:ln>
            <a:solidFill>
              <a:schemeClr val="accent2"/>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59C7B95E-7FCF-E337-A59B-988D523B8438}"/>
              </a:ext>
            </a:extLst>
          </p:cNvPr>
          <p:cNvSpPr txBox="1">
            <a:spLocks/>
          </p:cNvSpPr>
          <p:nvPr/>
        </p:nvSpPr>
        <p:spPr>
          <a:xfrm>
            <a:off x="1264300" y="4655099"/>
            <a:ext cx="2520000" cy="252000"/>
          </a:xfrm>
          <a:prstGeom prst="rect">
            <a:avLst/>
          </a:prstGeom>
          <a:solidFill>
            <a:schemeClr val="bg1"/>
          </a:solidFill>
          <a:ln>
            <a:solidFill>
              <a:schemeClr val="accent2"/>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4" name="Content Placeholder 2">
            <a:extLst>
              <a:ext uri="{FF2B5EF4-FFF2-40B4-BE49-F238E27FC236}">
                <a16:creationId xmlns:a16="http://schemas.microsoft.com/office/drawing/2014/main" id="{8D70A66F-AAD3-81E9-32DF-97EE78335F49}"/>
              </a:ext>
            </a:extLst>
          </p:cNvPr>
          <p:cNvSpPr txBox="1">
            <a:spLocks/>
          </p:cNvSpPr>
          <p:nvPr/>
        </p:nvSpPr>
        <p:spPr>
          <a:xfrm>
            <a:off x="1264300" y="4994910"/>
            <a:ext cx="2520000" cy="252000"/>
          </a:xfrm>
          <a:prstGeom prst="rect">
            <a:avLst/>
          </a:prstGeom>
          <a:solidFill>
            <a:schemeClr val="bg1"/>
          </a:solidFill>
          <a:ln>
            <a:solidFill>
              <a:schemeClr val="accent2"/>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74A99677-1EB0-B6AC-AFFA-A6BD8537A1F4}"/>
              </a:ext>
            </a:extLst>
          </p:cNvPr>
          <p:cNvSpPr txBox="1">
            <a:spLocks/>
          </p:cNvSpPr>
          <p:nvPr/>
        </p:nvSpPr>
        <p:spPr>
          <a:xfrm>
            <a:off x="1264300" y="5355200"/>
            <a:ext cx="2520000" cy="252000"/>
          </a:xfrm>
          <a:prstGeom prst="rect">
            <a:avLst/>
          </a:prstGeom>
          <a:solidFill>
            <a:schemeClr val="bg1"/>
          </a:solidFill>
          <a:ln>
            <a:solidFill>
              <a:schemeClr val="accent2"/>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Land Cover</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6" name="Content Placeholder 2">
            <a:extLst>
              <a:ext uri="{FF2B5EF4-FFF2-40B4-BE49-F238E27FC236}">
                <a16:creationId xmlns:a16="http://schemas.microsoft.com/office/drawing/2014/main" id="{8701DAFF-06CF-3C3D-65B5-04296236DBA1}"/>
              </a:ext>
            </a:extLst>
          </p:cNvPr>
          <p:cNvSpPr txBox="1">
            <a:spLocks/>
          </p:cNvSpPr>
          <p:nvPr/>
        </p:nvSpPr>
        <p:spPr>
          <a:xfrm>
            <a:off x="3986821" y="4315288"/>
            <a:ext cx="2520000" cy="252000"/>
          </a:xfrm>
          <a:prstGeom prst="rect">
            <a:avLst/>
          </a:prstGeom>
          <a:solidFill>
            <a:schemeClr val="bg1"/>
          </a:solidFill>
          <a:ln>
            <a:solidFill>
              <a:schemeClr val="accent2"/>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Green Band</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31F5DA1A-7A8C-A141-3E97-B7EB75FB7FB6}"/>
              </a:ext>
            </a:extLst>
          </p:cNvPr>
          <p:cNvSpPr txBox="1">
            <a:spLocks/>
          </p:cNvSpPr>
          <p:nvPr/>
        </p:nvSpPr>
        <p:spPr>
          <a:xfrm>
            <a:off x="3976531" y="4664963"/>
            <a:ext cx="2520000" cy="252000"/>
          </a:xfrm>
          <a:prstGeom prst="rect">
            <a:avLst/>
          </a:prstGeom>
          <a:solidFill>
            <a:schemeClr val="bg1"/>
          </a:solidFill>
          <a:ln>
            <a:solidFill>
              <a:schemeClr val="accent2"/>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Tree Cover</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477B568-4BF3-D80D-747B-E7DDFD4D78FD}"/>
              </a:ext>
            </a:extLst>
          </p:cNvPr>
          <p:cNvSpPr txBox="1">
            <a:spLocks/>
          </p:cNvSpPr>
          <p:nvPr/>
        </p:nvSpPr>
        <p:spPr>
          <a:xfrm>
            <a:off x="3976531" y="5022165"/>
            <a:ext cx="2520000" cy="252000"/>
          </a:xfrm>
          <a:prstGeom prst="rect">
            <a:avLst/>
          </a:prstGeom>
          <a:solidFill>
            <a:schemeClr val="bg1"/>
          </a:solidFill>
          <a:ln>
            <a:solidFill>
              <a:schemeClr val="accent2"/>
            </a:solidFill>
          </a:ln>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Biomass Carbon</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9" name="Content Placeholder 2">
            <a:extLst>
              <a:ext uri="{FF2B5EF4-FFF2-40B4-BE49-F238E27FC236}">
                <a16:creationId xmlns:a16="http://schemas.microsoft.com/office/drawing/2014/main" id="{DA49EDC1-8011-5406-E0D5-299778CE2BC1}"/>
              </a:ext>
            </a:extLst>
          </p:cNvPr>
          <p:cNvSpPr txBox="1">
            <a:spLocks/>
          </p:cNvSpPr>
          <p:nvPr/>
        </p:nvSpPr>
        <p:spPr>
          <a:xfrm>
            <a:off x="3976531" y="5368446"/>
            <a:ext cx="2520000" cy="252000"/>
          </a:xfrm>
          <a:prstGeom prst="rect">
            <a:avLst/>
          </a:prstGeom>
          <a:solidFill>
            <a:schemeClr val="bg1"/>
          </a:solidFill>
          <a:ln>
            <a:solidFill>
              <a:schemeClr val="accent2"/>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Global Human Modification</a:t>
            </a:r>
          </a:p>
        </p:txBody>
      </p:sp>
      <p:sp>
        <p:nvSpPr>
          <p:cNvPr id="44" name="Flowchart: Preparation 43">
            <a:extLst>
              <a:ext uri="{FF2B5EF4-FFF2-40B4-BE49-F238E27FC236}">
                <a16:creationId xmlns:a16="http://schemas.microsoft.com/office/drawing/2014/main" id="{E3CB0616-6671-CC28-E484-16989925371F}"/>
              </a:ext>
            </a:extLst>
          </p:cNvPr>
          <p:cNvSpPr/>
          <p:nvPr/>
        </p:nvSpPr>
        <p:spPr>
          <a:xfrm>
            <a:off x="6768137" y="1080066"/>
            <a:ext cx="1702884" cy="523065"/>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Focal Statistics</a:t>
            </a:r>
            <a:endParaRPr lang="en-PH" sz="1400" dirty="0"/>
          </a:p>
        </p:txBody>
      </p:sp>
      <p:cxnSp>
        <p:nvCxnSpPr>
          <p:cNvPr id="50" name="Connector: Elbow 49">
            <a:extLst>
              <a:ext uri="{FF2B5EF4-FFF2-40B4-BE49-F238E27FC236}">
                <a16:creationId xmlns:a16="http://schemas.microsoft.com/office/drawing/2014/main" id="{A3CC3D2C-F489-A79D-3DFD-9B9069A6F124}"/>
              </a:ext>
            </a:extLst>
          </p:cNvPr>
          <p:cNvCxnSpPr>
            <a:cxnSpLocks/>
            <a:stCxn id="44" idx="2"/>
            <a:endCxn id="58" idx="0"/>
          </p:cNvCxnSpPr>
          <p:nvPr/>
        </p:nvCxnSpPr>
        <p:spPr>
          <a:xfrm rot="16200000" flipH="1">
            <a:off x="8403301" y="819408"/>
            <a:ext cx="461002" cy="2028447"/>
          </a:xfrm>
          <a:prstGeom prst="bentConnector3">
            <a:avLst>
              <a:gd name="adj1" fmla="val 50000"/>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54" name="Flowchart: Preparation 53">
            <a:extLst>
              <a:ext uri="{FF2B5EF4-FFF2-40B4-BE49-F238E27FC236}">
                <a16:creationId xmlns:a16="http://schemas.microsoft.com/office/drawing/2014/main" id="{1C15EEA1-1BD0-9162-B783-4448ECE8C73E}"/>
              </a:ext>
            </a:extLst>
          </p:cNvPr>
          <p:cNvSpPr/>
          <p:nvPr/>
        </p:nvSpPr>
        <p:spPr>
          <a:xfrm>
            <a:off x="9935622" y="1075704"/>
            <a:ext cx="1702884" cy="523065"/>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Update Attribute</a:t>
            </a:r>
            <a:endParaRPr lang="en-PH" sz="1400" dirty="0"/>
          </a:p>
        </p:txBody>
      </p:sp>
      <p:cxnSp>
        <p:nvCxnSpPr>
          <p:cNvPr id="55" name="Connector: Elbow 54">
            <a:extLst>
              <a:ext uri="{FF2B5EF4-FFF2-40B4-BE49-F238E27FC236}">
                <a16:creationId xmlns:a16="http://schemas.microsoft.com/office/drawing/2014/main" id="{91D1B636-9E9E-A5A5-03AE-AFFFD03F07AC}"/>
              </a:ext>
            </a:extLst>
          </p:cNvPr>
          <p:cNvCxnSpPr>
            <a:cxnSpLocks/>
            <a:stCxn id="12" idx="4"/>
            <a:endCxn id="54" idx="0"/>
          </p:cNvCxnSpPr>
          <p:nvPr/>
        </p:nvCxnSpPr>
        <p:spPr>
          <a:xfrm>
            <a:off x="1977081" y="776610"/>
            <a:ext cx="8809983" cy="299094"/>
          </a:xfrm>
          <a:prstGeom prst="bentConnector2">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58" name="Flowchart: Preparation 57">
            <a:extLst>
              <a:ext uri="{FF2B5EF4-FFF2-40B4-BE49-F238E27FC236}">
                <a16:creationId xmlns:a16="http://schemas.microsoft.com/office/drawing/2014/main" id="{6FFBB016-4058-3648-21A8-CAC646EE777A}"/>
              </a:ext>
            </a:extLst>
          </p:cNvPr>
          <p:cNvSpPr/>
          <p:nvPr/>
        </p:nvSpPr>
        <p:spPr>
          <a:xfrm>
            <a:off x="8727277" y="2064133"/>
            <a:ext cx="1841498" cy="523065"/>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Normalize 1-5</a:t>
            </a:r>
            <a:endParaRPr lang="en-PH" sz="1400" dirty="0"/>
          </a:p>
        </p:txBody>
      </p:sp>
      <p:cxnSp>
        <p:nvCxnSpPr>
          <p:cNvPr id="60" name="Connector: Elbow 59">
            <a:extLst>
              <a:ext uri="{FF2B5EF4-FFF2-40B4-BE49-F238E27FC236}">
                <a16:creationId xmlns:a16="http://schemas.microsoft.com/office/drawing/2014/main" id="{2AC1F6B7-D47F-C0DE-ADCE-5D14459DE1FF}"/>
              </a:ext>
            </a:extLst>
          </p:cNvPr>
          <p:cNvCxnSpPr>
            <a:cxnSpLocks/>
            <a:stCxn id="54" idx="2"/>
            <a:endCxn id="58" idx="0"/>
          </p:cNvCxnSpPr>
          <p:nvPr/>
        </p:nvCxnSpPr>
        <p:spPr>
          <a:xfrm rot="5400000">
            <a:off x="9984863" y="1261932"/>
            <a:ext cx="465364" cy="1139038"/>
          </a:xfrm>
          <a:prstGeom prst="bentConnector3">
            <a:avLst>
              <a:gd name="adj1" fmla="val 50000"/>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63" name="Flowchart: Preparation 62">
            <a:extLst>
              <a:ext uri="{FF2B5EF4-FFF2-40B4-BE49-F238E27FC236}">
                <a16:creationId xmlns:a16="http://schemas.microsoft.com/office/drawing/2014/main" id="{9AC45FFD-1F5B-3587-6B1A-65B25751611D}"/>
              </a:ext>
            </a:extLst>
          </p:cNvPr>
          <p:cNvSpPr/>
          <p:nvPr/>
        </p:nvSpPr>
        <p:spPr>
          <a:xfrm>
            <a:off x="8727277" y="3906636"/>
            <a:ext cx="1841498" cy="725751"/>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Convert Total to LMH</a:t>
            </a:r>
            <a:endParaRPr lang="en-PH" sz="1400" dirty="0"/>
          </a:p>
        </p:txBody>
      </p:sp>
      <p:sp>
        <p:nvSpPr>
          <p:cNvPr id="64" name="Flowchart: Preparation 63">
            <a:extLst>
              <a:ext uri="{FF2B5EF4-FFF2-40B4-BE49-F238E27FC236}">
                <a16:creationId xmlns:a16="http://schemas.microsoft.com/office/drawing/2014/main" id="{D27BAC15-5431-AD11-B77B-1D5CEF854E6B}"/>
              </a:ext>
            </a:extLst>
          </p:cNvPr>
          <p:cNvSpPr/>
          <p:nvPr/>
        </p:nvSpPr>
        <p:spPr>
          <a:xfrm>
            <a:off x="8508989" y="5001773"/>
            <a:ext cx="2278075" cy="725751"/>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Calculate for Vulnerability</a:t>
            </a:r>
          </a:p>
          <a:p>
            <a:pPr algn="ctr"/>
            <a:r>
              <a:rPr lang="en-US" sz="1400" dirty="0"/>
              <a:t>LMH</a:t>
            </a:r>
            <a:endParaRPr lang="en-PH" sz="1400" dirty="0"/>
          </a:p>
        </p:txBody>
      </p:sp>
      <p:cxnSp>
        <p:nvCxnSpPr>
          <p:cNvPr id="69" name="Connector: Elbow 68">
            <a:extLst>
              <a:ext uri="{FF2B5EF4-FFF2-40B4-BE49-F238E27FC236}">
                <a16:creationId xmlns:a16="http://schemas.microsoft.com/office/drawing/2014/main" id="{E9773463-247C-DB74-40A2-9BCBCD2D2F63}"/>
              </a:ext>
            </a:extLst>
          </p:cNvPr>
          <p:cNvCxnSpPr>
            <a:cxnSpLocks/>
            <a:stCxn id="58" idx="2"/>
            <a:endCxn id="79" idx="0"/>
          </p:cNvCxnSpPr>
          <p:nvPr/>
        </p:nvCxnSpPr>
        <p:spPr>
          <a:xfrm rot="16200000" flipH="1">
            <a:off x="9427674" y="2807550"/>
            <a:ext cx="461003" cy="20298"/>
          </a:xfrm>
          <a:prstGeom prst="bentConnector3">
            <a:avLst>
              <a:gd name="adj1" fmla="val 50000"/>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B55F0B5F-ED53-D5AD-30B2-88CB7458A9C2}"/>
              </a:ext>
            </a:extLst>
          </p:cNvPr>
          <p:cNvCxnSpPr>
            <a:cxnSpLocks/>
            <a:stCxn id="63" idx="2"/>
            <a:endCxn id="64" idx="3"/>
          </p:cNvCxnSpPr>
          <p:nvPr/>
        </p:nvCxnSpPr>
        <p:spPr>
          <a:xfrm rot="16200000" flipH="1">
            <a:off x="9851414" y="4428999"/>
            <a:ext cx="732262" cy="1139038"/>
          </a:xfrm>
          <a:prstGeom prst="bentConnector4">
            <a:avLst>
              <a:gd name="adj1" fmla="val 25222"/>
              <a:gd name="adj2" fmla="val 120070"/>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79" name="Flowchart: Preparation 78">
            <a:extLst>
              <a:ext uri="{FF2B5EF4-FFF2-40B4-BE49-F238E27FC236}">
                <a16:creationId xmlns:a16="http://schemas.microsoft.com/office/drawing/2014/main" id="{C289D03F-05DE-8E80-DC85-52B301E39BE9}"/>
              </a:ext>
            </a:extLst>
          </p:cNvPr>
          <p:cNvSpPr/>
          <p:nvPr/>
        </p:nvSpPr>
        <p:spPr>
          <a:xfrm>
            <a:off x="8747575" y="3048201"/>
            <a:ext cx="1841498" cy="523065"/>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Union</a:t>
            </a:r>
            <a:endParaRPr lang="en-PH" sz="1400" dirty="0"/>
          </a:p>
        </p:txBody>
      </p:sp>
      <p:cxnSp>
        <p:nvCxnSpPr>
          <p:cNvPr id="80" name="Connector: Elbow 79">
            <a:extLst>
              <a:ext uri="{FF2B5EF4-FFF2-40B4-BE49-F238E27FC236}">
                <a16:creationId xmlns:a16="http://schemas.microsoft.com/office/drawing/2014/main" id="{6CC30CEE-497A-D674-2131-DCC93D3CFBCA}"/>
              </a:ext>
            </a:extLst>
          </p:cNvPr>
          <p:cNvCxnSpPr>
            <a:cxnSpLocks/>
            <a:stCxn id="79" idx="2"/>
            <a:endCxn id="63" idx="3"/>
          </p:cNvCxnSpPr>
          <p:nvPr/>
        </p:nvCxnSpPr>
        <p:spPr>
          <a:xfrm rot="16200000" flipH="1">
            <a:off x="9769426" y="3470163"/>
            <a:ext cx="698246" cy="900451"/>
          </a:xfrm>
          <a:prstGeom prst="bentConnector4">
            <a:avLst>
              <a:gd name="adj1" fmla="val 24015"/>
              <a:gd name="adj2" fmla="val 127641"/>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85" name="Content Placeholder 2">
            <a:extLst>
              <a:ext uri="{FF2B5EF4-FFF2-40B4-BE49-F238E27FC236}">
                <a16:creationId xmlns:a16="http://schemas.microsoft.com/office/drawing/2014/main" id="{7DB6C2FE-397C-8AE3-D583-9EC784ADC18E}"/>
              </a:ext>
            </a:extLst>
          </p:cNvPr>
          <p:cNvSpPr txBox="1">
            <a:spLocks/>
          </p:cNvSpPr>
          <p:nvPr/>
        </p:nvSpPr>
        <p:spPr>
          <a:xfrm>
            <a:off x="3976531" y="3232805"/>
            <a:ext cx="2520000" cy="252000"/>
          </a:xfrm>
          <a:prstGeom prst="rect">
            <a:avLst/>
          </a:prstGeom>
          <a:solidFill>
            <a:schemeClr val="bg1"/>
          </a:solidFill>
          <a:ln>
            <a:solidFill>
              <a:schemeClr val="accent1"/>
            </a:solidFill>
          </a:ln>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Distance from Path of Typhoon</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599762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29" name="Picture 28" descr="Map&#10;&#10;Description automatically generated">
            <a:extLst>
              <a:ext uri="{FF2B5EF4-FFF2-40B4-BE49-F238E27FC236}">
                <a16:creationId xmlns:a16="http://schemas.microsoft.com/office/drawing/2014/main" id="{DAD9B432-39E7-C3D4-9FDB-CC9E4C926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5338118" cy="6858000"/>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algn="l">
              <a:spcAft>
                <a:spcPts val="600"/>
              </a:spcAft>
            </a:pPr>
            <a:r>
              <a:rPr lang="en-PH">
                <a:solidFill>
                  <a:schemeClr val="tx1">
                    <a:lumMod val="75000"/>
                    <a:lumOff val="25000"/>
                  </a:schemeClr>
                </a:solidFill>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a:solidFill>
                  <a:schemeClr val="tx1">
                    <a:lumMod val="75000"/>
                    <a:lumOff val="25000"/>
                  </a:schemeClr>
                </a:solidFill>
              </a:rPr>
              <a:pPr>
                <a:spcAft>
                  <a:spcPts val="600"/>
                </a:spcAft>
              </a:pPr>
              <a:t>9</a:t>
            </a:fld>
            <a:endParaRPr lang="en-PH">
              <a:solidFill>
                <a:schemeClr val="tx1">
                  <a:lumMod val="75000"/>
                  <a:lumOff val="25000"/>
                </a:schemeClr>
              </a:solidFill>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b="1" dirty="0"/>
              <a:t>Number of Deaths</a:t>
            </a:r>
            <a:endParaRPr lang="en-PH" sz="1600" b="1" dirty="0"/>
          </a:p>
        </p:txBody>
      </p:sp>
    </p:spTree>
    <p:extLst>
      <p:ext uri="{BB962C8B-B14F-4D97-AF65-F5344CB8AC3E}">
        <p14:creationId xmlns:p14="http://schemas.microsoft.com/office/powerpoint/2010/main" val="3995130428"/>
      </p:ext>
    </p:extLst>
  </p:cSld>
  <p:clrMapOvr>
    <a:masterClrMapping/>
  </p:clrMapOvr>
  <p:transition spd="slow">
    <p:push dir="u"/>
  </p:transition>
</p:sld>
</file>

<file path=ppt/theme/theme1.xml><?xml version="1.0" encoding="utf-8"?>
<a:theme xmlns:a="http://schemas.openxmlformats.org/drawingml/2006/main" name="Retrospect">
  <a:themeElements>
    <a:clrScheme name="Custom 4">
      <a:dk1>
        <a:sysClr val="windowText" lastClr="000000"/>
      </a:dk1>
      <a:lt1>
        <a:sysClr val="window" lastClr="FFFFFF"/>
      </a:lt1>
      <a:dk2>
        <a:srgbClr val="696464"/>
      </a:dk2>
      <a:lt2>
        <a:srgbClr val="E9E5DC"/>
      </a:lt2>
      <a:accent1>
        <a:srgbClr val="D12510"/>
      </a:accent1>
      <a:accent2>
        <a:srgbClr val="F0663F"/>
      </a:accent2>
      <a:accent3>
        <a:srgbClr val="A28E6A"/>
      </a:accent3>
      <a:accent4>
        <a:srgbClr val="956251"/>
      </a:accent4>
      <a:accent5>
        <a:srgbClr val="918485"/>
      </a:accent5>
      <a:accent6>
        <a:srgbClr val="855D5D"/>
      </a:accent6>
      <a:hlink>
        <a:srgbClr val="CC9900"/>
      </a:hlink>
      <a:folHlink>
        <a:srgbClr val="96A9A9"/>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4472</TotalTime>
  <Words>3893</Words>
  <Application>Microsoft Office PowerPoint</Application>
  <PresentationFormat>Widescreen</PresentationFormat>
  <Paragraphs>414</Paragraphs>
  <Slides>35</Slides>
  <Notes>26</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-apple-system</vt:lpstr>
      <vt:lpstr>Arial</vt:lpstr>
      <vt:lpstr>Avenir Next W01</vt:lpstr>
      <vt:lpstr>Calibri</vt:lpstr>
      <vt:lpstr>calluna</vt:lpstr>
      <vt:lpstr>Candara</vt:lpstr>
      <vt:lpstr>Century Schoolbook</vt:lpstr>
      <vt:lpstr>Helvetica</vt:lpstr>
      <vt:lpstr>Times New Roman</vt:lpstr>
      <vt:lpstr>Wingdings</vt:lpstr>
      <vt:lpstr>Retrospect</vt:lpstr>
      <vt:lpstr>Priority Areas for Reforestation</vt:lpstr>
      <vt:lpstr>Introduction</vt:lpstr>
      <vt:lpstr>Super Typhoon Odette (Rai) </vt:lpstr>
      <vt:lpstr>Study Area</vt:lpstr>
      <vt:lpstr>Study Area</vt:lpstr>
      <vt:lpstr>Identifying Priority Areas</vt:lpstr>
      <vt:lpstr>Identifying Priority Areas</vt:lpstr>
      <vt:lpstr>PowerPoint Presentation</vt:lpstr>
      <vt:lpstr>Impact</vt:lpstr>
      <vt:lpstr>Impact</vt:lpstr>
      <vt:lpstr>Impact</vt:lpstr>
      <vt:lpstr>Impact</vt:lpstr>
      <vt:lpstr>Impact</vt:lpstr>
      <vt:lpstr>Impact</vt:lpstr>
      <vt:lpstr>Impact</vt:lpstr>
      <vt:lpstr>Impact</vt:lpstr>
      <vt:lpstr>Impact</vt:lpstr>
      <vt:lpstr>Impact</vt:lpstr>
      <vt:lpstr>Impact</vt:lpstr>
      <vt:lpstr>Adaptive Capacity</vt:lpstr>
      <vt:lpstr>Adaptive Capacity</vt:lpstr>
      <vt:lpstr>Adaptive Capacity</vt:lpstr>
      <vt:lpstr>Adaptive Capacity</vt:lpstr>
      <vt:lpstr>Adaptive Capacity</vt:lpstr>
      <vt:lpstr>Adaptive Capacity</vt:lpstr>
      <vt:lpstr>Adaptive Capacity</vt:lpstr>
      <vt:lpstr>Adaptive Capacity</vt:lpstr>
      <vt:lpstr>Adaptive Capacity</vt:lpstr>
      <vt:lpstr>Potential Sites</vt:lpstr>
      <vt:lpstr>Potential Sites</vt:lpstr>
      <vt:lpstr>Potential Sites</vt:lpstr>
      <vt:lpstr>PowerPoint Presentation</vt:lpstr>
      <vt:lpstr>PowerPoint Presentation</vt:lpstr>
      <vt:lpstr>Scope and Limitations</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 A. Cabanlit</dc:creator>
  <cp:lastModifiedBy>M. A. Cabanlit</cp:lastModifiedBy>
  <cp:revision>237</cp:revision>
  <dcterms:created xsi:type="dcterms:W3CDTF">2020-10-08T18:04:06Z</dcterms:created>
  <dcterms:modified xsi:type="dcterms:W3CDTF">2022-05-20T07:19:34Z</dcterms:modified>
</cp:coreProperties>
</file>